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2" r:id="rId3"/>
    <p:sldId id="291" r:id="rId4"/>
    <p:sldId id="285" r:id="rId5"/>
    <p:sldId id="286" r:id="rId6"/>
    <p:sldId id="287" r:id="rId7"/>
    <p:sldId id="288" r:id="rId8"/>
    <p:sldId id="289" r:id="rId9"/>
    <p:sldId id="290" r:id="rId10"/>
    <p:sldId id="257" r:id="rId11"/>
    <p:sldId id="259" r:id="rId12"/>
    <p:sldId id="260" r:id="rId13"/>
    <p:sldId id="262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Tatyana\&#1056;&#1072;&#1073;&#1086;&#1095;&#1080;&#1081;%20&#1089;&#1090;&#1086;&#1083;\&#1089;&#1073;&#1086;&#1088;&#1085;&#1080;&#1082;&#1080;\2011\&#1051;&#1080;&#1089;&#1090;%20Microsoft%20Office%20Excel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Лист2!$B$1:$F$1</c:f>
              <c:strCache>
                <c:ptCount val="5"/>
                <c:pt idx="0">
                  <c:v>Дети 6 м-7 лет</c:v>
                </c:pt>
                <c:pt idx="1">
                  <c:v>Школьники</c:v>
                </c:pt>
                <c:pt idx="2">
                  <c:v>Лица старше 60 лет</c:v>
                </c:pt>
                <c:pt idx="3">
                  <c:v>Медработники</c:v>
                </c:pt>
                <c:pt idx="4">
                  <c:v>Беременные</c:v>
                </c:pt>
              </c:strCache>
            </c:strRef>
          </c:cat>
          <c:val>
            <c:numRef>
              <c:f>Лист2!$B$2:$F$2</c:f>
              <c:numCache>
                <c:formatCode>0.00%</c:formatCode>
                <c:ptCount val="5"/>
                <c:pt idx="0">
                  <c:v>0.35299999999999998</c:v>
                </c:pt>
                <c:pt idx="1">
                  <c:v>0.59299999999999997</c:v>
                </c:pt>
                <c:pt idx="2" formatCode="0%">
                  <c:v>0.3</c:v>
                </c:pt>
                <c:pt idx="3" formatCode="0%">
                  <c:v>0.89</c:v>
                </c:pt>
                <c:pt idx="4">
                  <c:v>9.2999999999999999E-2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09-4C4E-B4B8-D98B75635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21552"/>
        <c:axId val="125721944"/>
      </c:barChart>
      <c:catAx>
        <c:axId val="125721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721944"/>
        <c:crosses val="autoZero"/>
        <c:auto val="1"/>
        <c:lblAlgn val="ctr"/>
        <c:lblOffset val="100"/>
        <c:noMultiLvlLbl val="0"/>
      </c:catAx>
      <c:valAx>
        <c:axId val="1257219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2572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Лист1!$B$40</c:f>
              <c:strCache>
                <c:ptCount val="1"/>
                <c:pt idx="0">
                  <c:v>Повозрастные коэффициенты смертности населения от пневмонии в 2011 году</c:v>
                </c:pt>
              </c:strCache>
            </c:strRef>
          </c:tx>
          <c:spPr>
            <a:ln w="38100"/>
          </c:spPr>
          <c:marker>
            <c:symbol val="diamond"/>
            <c:size val="5"/>
            <c:spPr>
              <a:ln w="19050"/>
            </c:spPr>
          </c:marker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6534776902887142E-2"/>
                  <c:y val="-6.065981335666375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5.0661278507785699E-2"/>
                  <c:y val="-4.545772910649071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5.4374331680762125E-2"/>
                  <c:y val="-5.3082846678154265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4.8201443569553665E-2"/>
                  <c:y val="-8.380796150481266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-4.5423665791776126E-2"/>
                  <c:y val="-5.1400554097404488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3.9868158841255955E-2"/>
                  <c:y val="-6.7812971515675599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-4.8201443569553665E-2"/>
                  <c:y val="-7.9178331875182334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-6.0956790123456991E-2"/>
                  <c:y val="-5.6681859750068647E-2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1"/>
              <c:layout>
                <c:manualLayout>
                  <c:x val="-5.0115315446680388E-2"/>
                  <c:y val="2.2448261287156012E-3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CAA6-4E2F-9525-7A0362328C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Лист1!$A$41:$A$62</c:f>
              <c:strCache>
                <c:ptCount val="22"/>
                <c:pt idx="0">
                  <c:v>до 1 года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от 4 до 9</c:v>
                </c:pt>
                <c:pt idx="6">
                  <c:v>от 9 до 14</c:v>
                </c:pt>
                <c:pt idx="7">
                  <c:v>15-19</c:v>
                </c:pt>
                <c:pt idx="8">
                  <c:v>20-24</c:v>
                </c:pt>
                <c:pt idx="9">
                  <c:v>25-29</c:v>
                </c:pt>
                <c:pt idx="10">
                  <c:v>30-34</c:v>
                </c:pt>
                <c:pt idx="11">
                  <c:v>35-39</c:v>
                </c:pt>
                <c:pt idx="12">
                  <c:v>40-44</c:v>
                </c:pt>
                <c:pt idx="13">
                  <c:v>45-49</c:v>
                </c:pt>
                <c:pt idx="14">
                  <c:v>50-54</c:v>
                </c:pt>
                <c:pt idx="15">
                  <c:v>55-59</c:v>
                </c:pt>
                <c:pt idx="16">
                  <c:v>60-64</c:v>
                </c:pt>
                <c:pt idx="17">
                  <c:v>65-69</c:v>
                </c:pt>
                <c:pt idx="18">
                  <c:v>70-74</c:v>
                </c:pt>
                <c:pt idx="19">
                  <c:v>75-79</c:v>
                </c:pt>
                <c:pt idx="20">
                  <c:v>80-84</c:v>
                </c:pt>
                <c:pt idx="21">
                  <c:v>85 и старше</c:v>
                </c:pt>
              </c:strCache>
            </c:strRef>
          </c:cat>
          <c:val>
            <c:numRef>
              <c:f>Лист1!$B$41:$B$62</c:f>
              <c:numCache>
                <c:formatCode>General</c:formatCode>
                <c:ptCount val="22"/>
                <c:pt idx="0">
                  <c:v>31.9</c:v>
                </c:pt>
                <c:pt idx="1">
                  <c:v>5.2</c:v>
                </c:pt>
                <c:pt idx="2">
                  <c:v>2.6</c:v>
                </c:pt>
                <c:pt idx="3">
                  <c:v>2.2000000000000002</c:v>
                </c:pt>
                <c:pt idx="4">
                  <c:v>1.3</c:v>
                </c:pt>
                <c:pt idx="5">
                  <c:v>1.3</c:v>
                </c:pt>
                <c:pt idx="6" formatCode="0.0">
                  <c:v>1</c:v>
                </c:pt>
                <c:pt idx="7">
                  <c:v>1.4</c:v>
                </c:pt>
                <c:pt idx="8">
                  <c:v>3.4</c:v>
                </c:pt>
                <c:pt idx="9">
                  <c:v>9.8000000000000007</c:v>
                </c:pt>
                <c:pt idx="10">
                  <c:v>19</c:v>
                </c:pt>
                <c:pt idx="11">
                  <c:v>23.3</c:v>
                </c:pt>
                <c:pt idx="12">
                  <c:v>27</c:v>
                </c:pt>
                <c:pt idx="13">
                  <c:v>32.6</c:v>
                </c:pt>
                <c:pt idx="14">
                  <c:v>38.6</c:v>
                </c:pt>
                <c:pt idx="15">
                  <c:v>46.6</c:v>
                </c:pt>
                <c:pt idx="16">
                  <c:v>47.3</c:v>
                </c:pt>
                <c:pt idx="17">
                  <c:v>46.3</c:v>
                </c:pt>
                <c:pt idx="18">
                  <c:v>50.1</c:v>
                </c:pt>
                <c:pt idx="19">
                  <c:v>64.3</c:v>
                </c:pt>
                <c:pt idx="20">
                  <c:v>86.1</c:v>
                </c:pt>
                <c:pt idx="21">
                  <c:v>132.30000000000001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CAA6-4E2F-9525-7A0362328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19792"/>
        <c:axId val="126420176"/>
      </c:lineChart>
      <c:catAx>
        <c:axId val="12641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420176"/>
        <c:crosses val="autoZero"/>
        <c:auto val="1"/>
        <c:lblAlgn val="ctr"/>
        <c:lblOffset val="100"/>
        <c:noMultiLvlLbl val="0"/>
      </c:catAx>
      <c:valAx>
        <c:axId val="126420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419792"/>
        <c:crosses val="autoZero"/>
        <c:crossBetween val="between"/>
      </c:valAx>
      <c:spPr>
        <a:solidFill>
          <a:schemeClr val="tx2"/>
        </a:solidFill>
      </c:spPr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 sz="1600">
          <a:solidFill>
            <a:schemeClr val="bg1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0.57576</cdr:x>
      <cdr:y>0.06996</cdr:y>
    </cdr:from>
    <cdr:to>
      <cdr:x>0.59625</cdr:x>
      <cdr:y>0.4518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4690863" y="316636"/>
          <a:ext cx="166933" cy="172819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C0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080AB-0E60-4DE3-BAEE-7795037CF0FF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490B3-CBC7-4B9F-9319-1FB4E0DDC7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7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00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16ED1FD-A21D-45AF-A387-7800D52F3E98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63761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D05578E-247C-43E2-80C8-48B916BFB3DD}" type="slidenum">
              <a:rPr lang="en-US" altLang="ru-RU" sz="1300" smtClean="0">
                <a:latin typeface="Arial" panose="020B0604020202020204" pitchFamily="34" charset="0"/>
              </a:rPr>
              <a:pPr/>
              <a:t>11</a:t>
            </a:fld>
            <a:endParaRPr lang="en-US" altLang="ru-RU" sz="1300" smtClean="0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r>
              <a:rPr lang="en-US" dirty="0" smtClean="0"/>
              <a:t>Risk factor information on patients hospitalized for IPD in England and Wales was obtained by linking the national database of laboratory-confirmed cases to the hospital records of the patients. [van </a:t>
            </a:r>
            <a:r>
              <a:rPr lang="en-US" dirty="0" err="1" smtClean="0"/>
              <a:t>Hoek</a:t>
            </a:r>
            <a:r>
              <a:rPr lang="en-US" dirty="0" smtClean="0"/>
              <a:t> 2012 p18 col2 para2] The prevalence of risk factors in the hospitalized patients was compared with that estimated for the general population using data extracted from a survey of 55.6% of the general practices in England. [van </a:t>
            </a:r>
            <a:r>
              <a:rPr lang="en-US" dirty="0" err="1" smtClean="0"/>
              <a:t>Hoek</a:t>
            </a:r>
            <a:r>
              <a:rPr lang="en-US" dirty="0" smtClean="0"/>
              <a:t> 2012 p18 col1 para3] The estimated annual incidence of IPD for the subset of persons aged 16 to 64 years with selected underlying conditions is shown.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Of patients hospitalized for IPD and aged 16 to 64 years, 5971 had no risk factor for IPD, whereas 3612 had one or more risk factors. [van </a:t>
            </a:r>
            <a:r>
              <a:rPr lang="en-US" dirty="0" err="1" smtClean="0"/>
              <a:t>Hoek</a:t>
            </a:r>
            <a:r>
              <a:rPr lang="en-US" dirty="0" smtClean="0"/>
              <a:t> 2012 p20 Table3] Chronic heart disease* was the largest risk group with 1213 patients. [van </a:t>
            </a:r>
            <a:r>
              <a:rPr lang="en-US" dirty="0" err="1" smtClean="0"/>
              <a:t>Hoek</a:t>
            </a:r>
            <a:r>
              <a:rPr lang="en-US" dirty="0" smtClean="0"/>
              <a:t> 2012 p20 Table3]. As extrapolated to the general population, for persons aged 16 to 64 years with chronic heart disease, the estimated annual incidence of IPD was 36 (34–38) cases per 100,000. [van </a:t>
            </a:r>
            <a:r>
              <a:rPr lang="en-US" dirty="0" err="1" smtClean="0"/>
              <a:t>Hoek</a:t>
            </a:r>
            <a:r>
              <a:rPr lang="en-US" dirty="0" smtClean="0"/>
              <a:t> 2012 p20 Table3] The odds ratio comparing the risk group with the </a:t>
            </a:r>
            <a:r>
              <a:rPr lang="en-US" dirty="0" err="1" smtClean="0"/>
              <a:t>nonrisk</a:t>
            </a:r>
            <a:r>
              <a:rPr lang="en-US" dirty="0" smtClean="0"/>
              <a:t> group was 6.9 (6.5-7.4). [van </a:t>
            </a:r>
            <a:r>
              <a:rPr lang="en-US" dirty="0" err="1" smtClean="0"/>
              <a:t>Hoek</a:t>
            </a:r>
            <a:r>
              <a:rPr lang="en-US" dirty="0" smtClean="0"/>
              <a:t> 2012 p20 Table3]</a:t>
            </a:r>
          </a:p>
          <a:p>
            <a:pPr>
              <a:defRPr/>
            </a:pPr>
            <a:r>
              <a:rPr lang="en-US" dirty="0" smtClean="0"/>
              <a:t> </a:t>
            </a:r>
          </a:p>
          <a:p>
            <a:pPr>
              <a:defRPr/>
            </a:pPr>
            <a:r>
              <a:rPr lang="en-US" sz="1050" dirty="0" smtClean="0"/>
              <a:t>*Ischemic heart disease requiring treatment, congenital heart disease, hypertension</a:t>
            </a:r>
            <a:br>
              <a:rPr lang="en-US" sz="1050" dirty="0" smtClean="0"/>
            </a:br>
            <a:r>
              <a:rPr lang="en-US" sz="1050" dirty="0" smtClean="0"/>
              <a:t>  with cardiac complications, and heart failure. [Van </a:t>
            </a:r>
            <a:r>
              <a:rPr lang="en-US" sz="1050" dirty="0" err="1" smtClean="0"/>
              <a:t>Hoek</a:t>
            </a:r>
            <a:r>
              <a:rPr lang="en-US" sz="1050" dirty="0" smtClean="0"/>
              <a:t> 2012 p19 Table1]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b="1" dirty="0" smtClean="0"/>
              <a:t>Reference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van </a:t>
            </a:r>
            <a:r>
              <a:rPr lang="en-US" dirty="0" err="1" smtClean="0"/>
              <a:t>Hoek</a:t>
            </a:r>
            <a:r>
              <a:rPr lang="en-US" dirty="0" smtClean="0"/>
              <a:t> AJ, Andrews N, </a:t>
            </a:r>
            <a:r>
              <a:rPr lang="en-US" dirty="0" err="1" smtClean="0"/>
              <a:t>Waight</a:t>
            </a:r>
            <a:r>
              <a:rPr lang="en-US" dirty="0" smtClean="0"/>
              <a:t> PA, et al. The effect of underlying clinical conditions on the risk of developing invasive pneumococcal disease in England. </a:t>
            </a:r>
            <a:r>
              <a:rPr lang="en-US" i="1" dirty="0" smtClean="0"/>
              <a:t>J Infect</a:t>
            </a:r>
            <a:r>
              <a:rPr lang="en-US" dirty="0" smtClean="0"/>
              <a:t>. 2012;65(1):17-24.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16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7388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B5261C8-8331-4360-9D23-FB80906E228A}" type="slidenum">
              <a:rPr lang="en-US" altLang="ru-RU" smtClean="0">
                <a:solidFill>
                  <a:srgbClr val="000000"/>
                </a:solidFill>
              </a:rPr>
              <a:pPr/>
              <a:t>12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3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/>
              <a:t>Доля лиц вакцинированных против ПИ из групп риска 10%</a:t>
            </a:r>
          </a:p>
        </p:txBody>
      </p:sp>
      <p:sp>
        <p:nvSpPr>
          <p:cNvPr id="1208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BCBE0D4-5C59-4CAC-8506-8F0800288E67}" type="slidenum">
              <a:rPr lang="en-US" altLang="ru-RU" smtClean="0">
                <a:solidFill>
                  <a:srgbClr val="000000"/>
                </a:solidFill>
              </a:rPr>
              <a:pPr/>
              <a:t>13</a:t>
            </a:fld>
            <a:endParaRPr lang="en-US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42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25F661C-FC95-4418-B7E6-3A71E367CFFC}" type="slidenum">
              <a:rPr lang="ru-RU" altLang="ru-RU" smtClean="0">
                <a:solidFill>
                  <a:srgbClr val="000000"/>
                </a:solidFill>
              </a:rPr>
              <a:pPr/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28003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9003" rIns="98007" bIns="49003" anchor="b"/>
          <a:lstStyle>
            <a:lvl1pPr defTabSz="981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981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981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981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981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81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62EA203-2845-4D18-B13D-37C2073452B7}" type="slidenum">
              <a:rPr lang="fr-FR" altLang="ru-RU" sz="1300">
                <a:solidFill>
                  <a:srgbClr val="000000"/>
                </a:solidFill>
                <a:latin typeface="Times" panose="02020603050405020304" pitchFamily="18" charset="0"/>
              </a:rPr>
              <a:pPr algn="r"/>
              <a:t>14</a:t>
            </a:fld>
            <a:endParaRPr lang="fr-FR" altLang="ru-RU" sz="130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280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07" tIns="49003" rIns="98007" bIns="49003"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Данное исследование было проведено для прояснения благоприятных эффектов вакцинации против гриппа и пневмококковой инфекции в течение 3-х сезонов гриппа (1993-1994, 1994-1995, 1995-1996) у пожилых людей с хроническим заболеванием легких.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В этом когортном исследовании участвовало 1898 пожилых людей, наблюдающихся в крупной организации медицинского обслуживания в Миннеаполисе (США), у которых ранее было диагностирована ХОБЛ. Пациентов исключали из когорты, если они были старше 65 лет по состоянию на 1 октября 1993 года и если ХОБЛ была диагностирована в течение предыдущих 12 месяцев.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Уровни охвата вакцинацией против гриппа в эти три сезона составили 72, 74 и 75%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Вакцинация против гриппа в отдельности ассоциировалась со снижением на 52% риска госпитализации в связи с пневмонией 52% (95% доверительный интервал (ДИ): 18±72) и риска смерти на 70% (95% ДИ: 57±89).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Вакцинация против пневмококковой инфекции в отдельности ассоциировалась со снижением на 27% риска госпитализации в связи с пневмонией (95% ДИ: 13±52) и риска смерти на 34% (95% ДИ:  6±54).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Одновременное введение этих вакцин ассоциировалось со снижением риска госпитализации в связи с пневмонией на 63% (95% ДИ: 29±80) и риска смерти на 81% (95% ДИ: 68±88), по сравнению с отсутствием вакцинации вообще.  Данные результаты были взаимодополняющими, и признаков взаимодействия между вакцинами не было.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ru-RU" altLang="ru-RU" sz="900" smtClean="0"/>
              <a:t> Эти наблюдения показывают, что вакцинация против пневмококковой инфекции у пожилых людей с ХОБЛ может быть связана с дополнительными благоприятными эффектами, в том числе значительным снижением риска смерти. Хотя снижение риска госпитализации в связи с пневмонией в течение трех сезонов гриппа не было значимым, </a:t>
            </a:r>
            <a:r>
              <a:rPr lang="ru-RU" altLang="ru-RU" sz="900" b="1" smtClean="0"/>
              <a:t>когда пневмококковую вакцину изучали в течение 2-х летнего периода, ее введение ассоциировалось с достоверным уменьшением риска госпитализации в связи с пневмонией</a:t>
            </a:r>
            <a:r>
              <a:rPr lang="ru-RU" altLang="ru-RU" sz="90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ru-RU" altLang="ru-RU" sz="90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900" b="1" u="sng" smtClean="0"/>
              <a:t>Литература: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altLang="ru-RU" sz="900" b="1" u="sng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900" smtClean="0">
                <a:solidFill>
                  <a:srgbClr val="6699FF"/>
                </a:solidFill>
              </a:rPr>
              <a:t>(36) Nichol KL. The additive benefits of influenza and pneumococcal vaccinations during influenza seasons among elderly persons with chronic lung disease.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ru-RU" altLang="ru-RU" sz="900" smtClean="0">
                <a:solidFill>
                  <a:srgbClr val="6699FF"/>
                </a:solidFill>
              </a:rPr>
              <a:t>Arch Intern Med. 1999 Nov 8;159(20):2437-42</a:t>
            </a:r>
            <a:endParaRPr lang="ru-RU" altLang="ru-RU" sz="900" smtClean="0"/>
          </a:p>
        </p:txBody>
      </p:sp>
    </p:spTree>
    <p:extLst>
      <p:ext uri="{BB962C8B-B14F-4D97-AF65-F5344CB8AC3E}">
        <p14:creationId xmlns:p14="http://schemas.microsoft.com/office/powerpoint/2010/main" val="331414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49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83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39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2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43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56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9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0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9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58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7957-B051-46B5-94F1-C8F93E70F77C}" type="datetimeFigureOut">
              <a:rPr lang="ru-RU" smtClean="0"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AA60E-651D-4791-BF79-24B04CCC62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8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ion.gov.ru/project/22676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Заголовок 1"/>
          <p:cNvSpPr>
            <a:spLocks noGrp="1"/>
          </p:cNvSpPr>
          <p:nvPr>
            <p:ph type="title"/>
          </p:nvPr>
        </p:nvSpPr>
        <p:spPr>
          <a:xfrm>
            <a:off x="2024063" y="142875"/>
            <a:ext cx="8229600" cy="571500"/>
          </a:xfrm>
        </p:spPr>
        <p:txBody>
          <a:bodyPr>
            <a:normAutofit fontScale="90000"/>
          </a:bodyPr>
          <a:lstStyle/>
          <a:p>
            <a:r>
              <a:rPr lang="ru-RU" altLang="ru-RU" sz="2000" b="1">
                <a:solidFill>
                  <a:srgbClr val="C00000"/>
                </a:solidFill>
              </a:rPr>
              <a:t>Кого прививать в первую очередь? Последние рекомендации  ВОЗ по вакцинации против гриппа</a:t>
            </a:r>
          </a:p>
        </p:txBody>
      </p:sp>
      <p:sp>
        <p:nvSpPr>
          <p:cNvPr id="129027" name="Объект 2"/>
          <p:cNvSpPr>
            <a:spLocks noGrp="1"/>
          </p:cNvSpPr>
          <p:nvPr>
            <p:ph idx="1"/>
          </p:nvPr>
        </p:nvSpPr>
        <p:spPr>
          <a:xfrm>
            <a:off x="1666876" y="857251"/>
            <a:ext cx="8893175" cy="5643563"/>
          </a:xfrm>
        </p:spPr>
        <p:txBody>
          <a:bodyPr>
            <a:normAutofit lnSpcReduction="10000"/>
          </a:bodyPr>
          <a:lstStyle/>
          <a:p>
            <a:r>
              <a:rPr lang="en-US" altLang="ru-RU" sz="2000"/>
              <a:t> </a:t>
            </a:r>
            <a:r>
              <a:rPr lang="ru-RU" altLang="ru-RU" sz="1600" b="1" i="1"/>
              <a:t>В группе риска </a:t>
            </a:r>
            <a:r>
              <a:rPr lang="ru-RU" altLang="ru-RU" sz="1600" b="1" i="1">
                <a:solidFill>
                  <a:srgbClr val="C00000"/>
                </a:solidFill>
              </a:rPr>
              <a:t>беременные женщины </a:t>
            </a:r>
            <a:r>
              <a:rPr lang="ru-RU" altLang="ru-RU" sz="1600" b="1" i="1"/>
              <a:t>– наивысший приоритет вакцинации, в любой стадии беременности.</a:t>
            </a:r>
            <a:r>
              <a:rPr lang="en-US" altLang="ru-RU" sz="1600" b="1" i="1"/>
              <a:t> </a:t>
            </a:r>
            <a:r>
              <a:rPr lang="ru-RU" altLang="ru-RU" sz="1600" b="1" i="1"/>
              <a:t>Иммунизация защищает и новорожденных до 6 мес</a:t>
            </a:r>
          </a:p>
          <a:p>
            <a:r>
              <a:rPr lang="ru-RU" altLang="ru-RU" sz="1600"/>
              <a:t>Дети (в возрасте </a:t>
            </a:r>
            <a:r>
              <a:rPr lang="en-US" altLang="ru-RU" sz="1600"/>
              <a:t>6</a:t>
            </a:r>
            <a:r>
              <a:rPr lang="ru-RU" altLang="ru-RU" sz="1600"/>
              <a:t> и старше</a:t>
            </a:r>
            <a:r>
              <a:rPr lang="en-US" altLang="ru-RU" sz="1600"/>
              <a:t> </a:t>
            </a:r>
            <a:r>
              <a:rPr lang="ru-RU" altLang="ru-RU" sz="1600"/>
              <a:t>мес) </a:t>
            </a:r>
            <a:r>
              <a:rPr lang="ru-RU" altLang="ru-RU" sz="1600" b="1" i="1"/>
              <a:t>и взрослые, страдающие хроническими заболеваниями сердца и легких, метаболическими или почечными заболеваниями, хроническими поражениями печени, хроническими неврологическими расстройствами или с иммунодефицитными состояниями</a:t>
            </a:r>
            <a:r>
              <a:rPr lang="ru-RU" altLang="ru-RU" sz="1600"/>
              <a:t>; </a:t>
            </a:r>
          </a:p>
          <a:p>
            <a:r>
              <a:rPr lang="ru-RU" altLang="ru-RU" sz="1400"/>
              <a:t>Вакцинация против гриппа снижает летальность на 28% у лиц с хроническими болезнями сердца и легких. У лиц с диабетом риск госпитализации снижается на 79%. Риск инфаркта миокарда у лиц с хр. заболеваниями сердца   снижается у вакцинированных на 50%, Риск инсульта на 24%. </a:t>
            </a:r>
            <a:r>
              <a:rPr lang="ru-RU" altLang="ru-RU" sz="1100" b="1"/>
              <a:t>Данные мета анализа.</a:t>
            </a:r>
            <a:endParaRPr lang="ru-RU" altLang="ru-RU" sz="1400" b="1"/>
          </a:p>
          <a:p>
            <a:pPr>
              <a:buFontTx/>
              <a:buNone/>
            </a:pPr>
            <a:r>
              <a:rPr lang="ru-RU" altLang="ru-RU" sz="1100" i="1"/>
              <a:t> </a:t>
            </a:r>
            <a:r>
              <a:rPr lang="en-US" altLang="ru-RU" sz="1100" i="1">
                <a:solidFill>
                  <a:srgbClr val="7030A0"/>
                </a:solidFill>
              </a:rPr>
              <a:t>Palace Abraham Mazes, Tainijoki-Seyer, Dr.Julia The Fifth ESWI Inf.conference, 14-17 september 2014 Riga</a:t>
            </a:r>
            <a:endParaRPr lang="ru-RU" altLang="ru-RU" sz="1100" i="1">
              <a:solidFill>
                <a:srgbClr val="7030A0"/>
              </a:solidFill>
            </a:endParaRPr>
          </a:p>
          <a:p>
            <a:r>
              <a:rPr lang="ru-RU" altLang="ru-RU" sz="1600"/>
              <a:t> пожилые лица (старшего возраста определенного на национальном уровне)</a:t>
            </a:r>
          </a:p>
          <a:p>
            <a:r>
              <a:rPr lang="ru-RU" altLang="ru-RU" sz="1600" i="1">
                <a:solidFill>
                  <a:srgbClr val="C00000"/>
                </a:solidFill>
              </a:rPr>
              <a:t>медицинские работники, в том числе сотрудники домов престарелых и инвалидов; </a:t>
            </a:r>
          </a:p>
          <a:p>
            <a:r>
              <a:rPr lang="ru-RU" altLang="ru-RU" sz="1600"/>
              <a:t>лица, проживающие в домах престарелых и инвалидов;</a:t>
            </a:r>
          </a:p>
          <a:p>
            <a:r>
              <a:rPr lang="ru-RU" altLang="ru-RU" sz="1600"/>
              <a:t>другие группы, определяемые на основе национальных данных и исходя из имеющихся возможностей.</a:t>
            </a:r>
          </a:p>
          <a:p>
            <a:r>
              <a:rPr lang="ru-RU" altLang="ru-RU" sz="1600"/>
              <a:t>Эти лица подлежат обязательной ежегодной вакцинации против гриппа</a:t>
            </a:r>
          </a:p>
          <a:p>
            <a:pPr>
              <a:buFontTx/>
              <a:buNone/>
            </a:pPr>
            <a:endParaRPr lang="ru-RU" altLang="ru-RU" sz="900"/>
          </a:p>
          <a:p>
            <a:r>
              <a:rPr lang="en-US" altLang="ru-RU" sz="800"/>
              <a:t>WHO/Europe recommendations on influenza vaccination during the 2012-2013 winter season </a:t>
            </a:r>
            <a:endParaRPr lang="ru-RU" altLang="ru-RU" sz="800"/>
          </a:p>
          <a:p>
            <a:pPr>
              <a:spcBef>
                <a:spcPts val="500"/>
              </a:spcBef>
            </a:pPr>
            <a:r>
              <a:rPr lang="en-GB" altLang="ru-RU" sz="800">
                <a:solidFill>
                  <a:srgbClr val="000000"/>
                </a:solidFill>
              </a:rPr>
              <a:t>Prevention and control of influenza. Recommendations of the Advisory Committee on</a:t>
            </a:r>
            <a:r>
              <a:rPr lang="ru-RU" altLang="ru-RU" sz="800">
                <a:solidFill>
                  <a:srgbClr val="000000"/>
                </a:solidFill>
              </a:rPr>
              <a:t> </a:t>
            </a:r>
            <a:r>
              <a:rPr lang="en-GB" altLang="ru-RU" sz="800">
                <a:solidFill>
                  <a:srgbClr val="000000"/>
                </a:solidFill>
              </a:rPr>
              <a:t>Immunization Practices (ACIP). </a:t>
            </a:r>
            <a:r>
              <a:rPr lang="en-GB" altLang="ru-RU" sz="800" i="1">
                <a:solidFill>
                  <a:srgbClr val="000000"/>
                </a:solidFill>
              </a:rPr>
              <a:t>MMWR</a:t>
            </a:r>
            <a:r>
              <a:rPr lang="en-GB" altLang="ru-RU" sz="800">
                <a:solidFill>
                  <a:srgbClr val="000000"/>
                </a:solidFill>
              </a:rPr>
              <a:t> 2002; 51 (RR-3): 1–31.</a:t>
            </a:r>
          </a:p>
          <a:p>
            <a:r>
              <a:rPr lang="en-US" altLang="ru-RU" sz="800"/>
              <a:t>Prosser LA et al. Health benefits, risks, and cost-effectiveness of influenza vaccination</a:t>
            </a:r>
            <a:r>
              <a:rPr lang="ru-RU" altLang="ru-RU" sz="800"/>
              <a:t> </a:t>
            </a:r>
            <a:r>
              <a:rPr lang="en-US" altLang="ru-RU" sz="800"/>
              <a:t>of children. Emerging Infectious Diseases, 2006, 12: 1548–1558.</a:t>
            </a:r>
            <a:endParaRPr lang="ru-RU" altLang="ru-RU" sz="800"/>
          </a:p>
          <a:p>
            <a:r>
              <a:rPr lang="en-US" altLang="ru-RU" sz="800"/>
              <a:t>Osterholm MT et al. Efficacy and effectiveness of influenza vaccines: a systematic</a:t>
            </a:r>
            <a:r>
              <a:rPr lang="ru-RU" altLang="ru-RU" sz="800"/>
              <a:t>  </a:t>
            </a:r>
            <a:r>
              <a:rPr lang="en-US" altLang="ru-RU" sz="800"/>
              <a:t>review and meta-analysis. Lancet Infectious Diseases, 2012,12:36–44.</a:t>
            </a:r>
            <a:endParaRPr lang="ru-RU" altLang="ru-RU" sz="800"/>
          </a:p>
          <a:p>
            <a:r>
              <a:rPr lang="en-US" altLang="ru-RU" sz="800"/>
              <a:t>Glezen WP et al. Direct and indirect effectiveness of influenza vaccination delivered</a:t>
            </a:r>
            <a:r>
              <a:rPr lang="ru-RU" altLang="ru-RU" sz="800"/>
              <a:t> </a:t>
            </a:r>
            <a:r>
              <a:rPr lang="en-US" altLang="ru-RU" sz="800"/>
              <a:t>to children at school preceding an epidemic caused by 3 new influenza virus</a:t>
            </a:r>
            <a:r>
              <a:rPr lang="ru-RU" altLang="ru-RU" sz="800"/>
              <a:t> </a:t>
            </a:r>
            <a:r>
              <a:rPr lang="en-US" altLang="ru-RU" sz="800"/>
              <a:t>variants. The Journal of Infectious Diseases, 2010, 202:1626–1633.</a:t>
            </a:r>
            <a:endParaRPr lang="ru-RU" altLang="ru-RU" sz="800"/>
          </a:p>
        </p:txBody>
      </p:sp>
    </p:spTree>
    <p:extLst>
      <p:ext uri="{BB962C8B-B14F-4D97-AF65-F5344CB8AC3E}">
        <p14:creationId xmlns:p14="http://schemas.microsoft.com/office/powerpoint/2010/main" val="368630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289" y="260350"/>
            <a:ext cx="8353425" cy="12969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alt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Повозрастные коэффициенты смертности населения от пневмонии </a:t>
            </a:r>
            <a:br>
              <a:rPr lang="ru-RU" alt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100 тыс. нас. соответствующего возраста, 2012 г.)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1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492250" y="-47625"/>
            <a:ext cx="9144000" cy="96361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E50076"/>
              </a:solidFill>
            </a:endParaRPr>
          </a:p>
        </p:txBody>
      </p:sp>
      <p:sp>
        <p:nvSpPr>
          <p:cNvPr id="113667" name="TextBox 11"/>
          <p:cNvSpPr txBox="1">
            <a:spLocks noChangeArrowheads="1"/>
          </p:cNvSpPr>
          <p:nvPr/>
        </p:nvSpPr>
        <p:spPr bwMode="auto">
          <a:xfrm>
            <a:off x="8721726" y="5870576"/>
            <a:ext cx="2073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1000">
                <a:solidFill>
                  <a:schemeClr val="bg1"/>
                </a:solidFill>
                <a:latin typeface="Arial" panose="020B0604020202020204" pitchFamily="34" charset="0"/>
              </a:rPr>
              <a:t>11-12 March 2013 • Prague</a:t>
            </a:r>
          </a:p>
        </p:txBody>
      </p:sp>
      <p:sp>
        <p:nvSpPr>
          <p:cNvPr id="113668" name="TextBox 13"/>
          <p:cNvSpPr txBox="1">
            <a:spLocks noChangeArrowheads="1"/>
          </p:cNvSpPr>
          <p:nvPr/>
        </p:nvSpPr>
        <p:spPr bwMode="auto">
          <a:xfrm>
            <a:off x="1668464" y="52388"/>
            <a:ext cx="7551737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400" b="1">
                <a:solidFill>
                  <a:srgbClr val="E50076"/>
                </a:solidFill>
                <a:latin typeface="Arial" panose="020B0604020202020204" pitchFamily="34" charset="0"/>
              </a:rPr>
              <a:t>Риск инвазивных пневмококковых инфекций у взрослых</a:t>
            </a:r>
            <a:endParaRPr kumimoji="0" lang="en-GB" altLang="ru-RU" sz="2400" b="1">
              <a:solidFill>
                <a:srgbClr val="E50076"/>
              </a:solidFill>
              <a:latin typeface="Arial" panose="020B0604020202020204" pitchFamily="34" charset="0"/>
            </a:endParaRPr>
          </a:p>
        </p:txBody>
      </p:sp>
      <p:sp>
        <p:nvSpPr>
          <p:cNvPr id="113669" name="TextBox 25"/>
          <p:cNvSpPr txBox="1">
            <a:spLocks noChangeArrowheads="1"/>
          </p:cNvSpPr>
          <p:nvPr/>
        </p:nvSpPr>
        <p:spPr bwMode="auto">
          <a:xfrm>
            <a:off x="4752976" y="6116639"/>
            <a:ext cx="59150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GB" altLang="ru-RU" sz="1000" b="1">
                <a:latin typeface="Arial" panose="020B0604020202020204" pitchFamily="34" charset="0"/>
                <a:ea typeface="ヒラギノ角ゴ Pro W3"/>
                <a:cs typeface="ヒラギノ角ゴ Pro W3"/>
              </a:rPr>
              <a:t>van Hoek A et al.</a:t>
            </a:r>
            <a:r>
              <a:rPr kumimoji="0" lang="en-US" altLang="ru-RU" sz="1000"/>
              <a:t> The effect of underlying clinical conditions on the risk of developing invasive pneumococcal disease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1000"/>
              <a:t>in England</a:t>
            </a:r>
            <a:r>
              <a:rPr kumimoji="0" lang="en-GB" altLang="ru-RU" sz="1000" b="1">
                <a:latin typeface="Arial" panose="020B0604020202020204" pitchFamily="34" charset="0"/>
                <a:ea typeface="ヒラギノ角ゴ Pro W3"/>
                <a:cs typeface="ヒラギノ角ゴ Pro W3"/>
              </a:rPr>
              <a:t> J Infect. 2012;65(1):17-24.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1981200" y="979488"/>
            <a:ext cx="8229600" cy="762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Estimated Annual Incidence (per 100,000) of IPD in Persons Aged 16–64 Years </a:t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Selected Underlying Conditions, England and Wales, 2002–2009</a:t>
            </a:r>
          </a:p>
        </p:txBody>
      </p:sp>
      <p:graphicFrame>
        <p:nvGraphicFramePr>
          <p:cNvPr id="113671" name="Chart Placeholder 7"/>
          <p:cNvGraphicFramePr>
            <a:graphicFrameLocks/>
          </p:cNvGraphicFramePr>
          <p:nvPr/>
        </p:nvGraphicFramePr>
        <p:xfrm>
          <a:off x="1801814" y="901701"/>
          <a:ext cx="8758237" cy="428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8754615" imgH="4285859" progId="Excel.Chart.8">
                  <p:embed/>
                </p:oleObj>
              </mc:Choice>
              <mc:Fallback>
                <p:oleObj r:id="rId4" imgW="8754615" imgH="4285859" progId="Excel.Chart.8">
                  <p:embed/>
                  <p:pic>
                    <p:nvPicPr>
                      <p:cNvPr id="113671" name="Chart Placeholder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1814" y="901701"/>
                        <a:ext cx="8758237" cy="428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20682" y="5110163"/>
            <a:ext cx="138871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 риска</a:t>
            </a:r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427832" y="2704307"/>
            <a:ext cx="2851150" cy="407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Incidence of IPD per 100,000  </a:t>
            </a:r>
            <a:b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persons per year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1600200"/>
            <a:ext cx="369332" cy="2514600"/>
          </a:xfrm>
          <a:prstGeom prst="rect">
            <a:avLst/>
          </a:prstGeom>
          <a:solidFill>
            <a:schemeClr val="bg1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200" b="1" dirty="0"/>
              <a:t>ИПИ на 100 000 в год </a:t>
            </a:r>
          </a:p>
        </p:txBody>
      </p:sp>
      <p:sp>
        <p:nvSpPr>
          <p:cNvPr id="113675" name="TextBox 19"/>
          <p:cNvSpPr txBox="1">
            <a:spLocks noChangeArrowheads="1"/>
          </p:cNvSpPr>
          <p:nvPr/>
        </p:nvSpPr>
        <p:spPr bwMode="auto">
          <a:xfrm>
            <a:off x="2514600" y="1143000"/>
            <a:ext cx="716280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600">
                <a:solidFill>
                  <a:schemeClr val="accent2"/>
                </a:solidFill>
              </a:rPr>
              <a:t>Заболеваемость ИПИ (на 100 000) среди  16-64 летних из групп риска (Англия, Уэльс, 2002-2009)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7772400" y="2286000"/>
            <a:ext cx="838200" cy="617830"/>
          </a:xfrm>
          <a:prstGeom prst="rect">
            <a:avLst/>
          </a:prstGeom>
          <a:solidFill>
            <a:srgbClr val="F3732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b="1" dirty="0"/>
              <a:t>↑</a:t>
            </a:r>
            <a:r>
              <a:rPr lang="ru-RU" sz="1800" b="1" dirty="0"/>
              <a:t> в 17 раз</a:t>
            </a:r>
            <a:endParaRPr lang="en-US" sz="1800" b="1" dirty="0"/>
          </a:p>
        </p:txBody>
      </p:sp>
      <p:sp>
        <p:nvSpPr>
          <p:cNvPr id="25" name="TextBox 1"/>
          <p:cNvSpPr txBox="1"/>
          <p:nvPr/>
        </p:nvSpPr>
        <p:spPr>
          <a:xfrm>
            <a:off x="4343400" y="2819400"/>
            <a:ext cx="838200" cy="617830"/>
          </a:xfrm>
          <a:prstGeom prst="rect">
            <a:avLst/>
          </a:prstGeom>
          <a:solidFill>
            <a:srgbClr val="F3732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600" b="1" dirty="0"/>
              <a:t>↑</a:t>
            </a:r>
            <a:r>
              <a:rPr lang="ru-RU" sz="1600" b="1" dirty="0"/>
              <a:t> в 4.</a:t>
            </a:r>
            <a:r>
              <a:rPr lang="en-US" sz="1600" b="1" dirty="0"/>
              <a:t>6</a:t>
            </a:r>
            <a:r>
              <a:rPr lang="ru-RU" sz="1600" b="1" dirty="0"/>
              <a:t> раз </a:t>
            </a:r>
            <a:endParaRPr lang="en-US" sz="1600" b="1" dirty="0"/>
          </a:p>
        </p:txBody>
      </p:sp>
      <p:sp>
        <p:nvSpPr>
          <p:cNvPr id="113682" name="TextBox 26"/>
          <p:cNvSpPr txBox="1">
            <a:spLocks noChangeArrowheads="1"/>
          </p:cNvSpPr>
          <p:nvPr/>
        </p:nvSpPr>
        <p:spPr bwMode="auto">
          <a:xfrm>
            <a:off x="2133601" y="4114800"/>
            <a:ext cx="1046163" cy="73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Нет риска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113683" name="TextBox 28"/>
          <p:cNvSpPr txBox="1">
            <a:spLocks noChangeArrowheads="1"/>
          </p:cNvSpPr>
          <p:nvPr/>
        </p:nvSpPr>
        <p:spPr bwMode="auto">
          <a:xfrm>
            <a:off x="3276601" y="4114801"/>
            <a:ext cx="10461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Аспления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113684" name="TextBox 29"/>
          <p:cNvSpPr txBox="1">
            <a:spLocks noChangeArrowheads="1"/>
          </p:cNvSpPr>
          <p:nvPr/>
        </p:nvSpPr>
        <p:spPr bwMode="auto">
          <a:xfrm>
            <a:off x="4267201" y="4114801"/>
            <a:ext cx="10461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Диабет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113685" name="TextBox 30"/>
          <p:cNvSpPr txBox="1">
            <a:spLocks noChangeArrowheads="1"/>
          </p:cNvSpPr>
          <p:nvPr/>
        </p:nvSpPr>
        <p:spPr bwMode="auto">
          <a:xfrm>
            <a:off x="5105401" y="4114801"/>
            <a:ext cx="10461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ХЗ почек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113686" name="TextBox 31"/>
          <p:cNvSpPr txBox="1">
            <a:spLocks noChangeArrowheads="1"/>
          </p:cNvSpPr>
          <p:nvPr/>
        </p:nvSpPr>
        <p:spPr bwMode="auto">
          <a:xfrm>
            <a:off x="8839200" y="4114801"/>
            <a:ext cx="182880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ХЗ печени   ВИЧ</a:t>
            </a:r>
          </a:p>
        </p:txBody>
      </p:sp>
      <p:sp>
        <p:nvSpPr>
          <p:cNvPr id="113687" name="TextBox 32"/>
          <p:cNvSpPr txBox="1">
            <a:spLocks noChangeArrowheads="1"/>
          </p:cNvSpPr>
          <p:nvPr/>
        </p:nvSpPr>
        <p:spPr bwMode="auto">
          <a:xfrm>
            <a:off x="6096001" y="4114801"/>
            <a:ext cx="1046163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ССЗ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24" name="Rounded Rectangle 26"/>
          <p:cNvSpPr>
            <a:spLocks noChangeArrowheads="1"/>
          </p:cNvSpPr>
          <p:nvPr/>
        </p:nvSpPr>
        <p:spPr bwMode="auto">
          <a:xfrm flipV="1">
            <a:off x="4295775" y="3551238"/>
            <a:ext cx="914400" cy="12954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37324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3689" name="TextBox 33"/>
          <p:cNvSpPr txBox="1">
            <a:spLocks noChangeArrowheads="1"/>
          </p:cNvSpPr>
          <p:nvPr/>
        </p:nvSpPr>
        <p:spPr bwMode="auto">
          <a:xfrm>
            <a:off x="7848601" y="4114800"/>
            <a:ext cx="1046163" cy="73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ru-RU" altLang="ru-RU" sz="1400"/>
              <a:t>ХЗЛ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113690" name="TextBox 34"/>
          <p:cNvSpPr txBox="1">
            <a:spLocks noChangeArrowheads="1"/>
          </p:cNvSpPr>
          <p:nvPr/>
        </p:nvSpPr>
        <p:spPr bwMode="auto">
          <a:xfrm>
            <a:off x="6705600" y="4038600"/>
            <a:ext cx="1143000" cy="1384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1400"/>
              <a:t>Иммунокмпромпрометированные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  <a:p>
            <a:pPr>
              <a:spcBef>
                <a:spcPct val="0"/>
              </a:spcBef>
              <a:buFontTx/>
              <a:buNone/>
            </a:pPr>
            <a:endParaRPr kumimoji="0" lang="ru-RU" altLang="ru-RU" sz="1400"/>
          </a:p>
        </p:txBody>
      </p:sp>
      <p:sp>
        <p:nvSpPr>
          <p:cNvPr id="21" name="Rounded Rectangle 20"/>
          <p:cNvSpPr/>
          <p:nvPr/>
        </p:nvSpPr>
        <p:spPr>
          <a:xfrm>
            <a:off x="7658100" y="3028950"/>
            <a:ext cx="1028700" cy="1619250"/>
          </a:xfrm>
          <a:prstGeom prst="roundRect">
            <a:avLst/>
          </a:prstGeom>
          <a:noFill/>
          <a:ln w="38100">
            <a:solidFill>
              <a:srgbClr val="F373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flipV="1">
            <a:off x="6064251" y="3308350"/>
            <a:ext cx="828675" cy="1295400"/>
          </a:xfrm>
          <a:prstGeom prst="roundRect">
            <a:avLst/>
          </a:prstGeom>
          <a:noFill/>
          <a:ln w="28575" cap="flat" cmpd="sng" algn="ctr">
            <a:solidFill>
              <a:srgbClr val="F3732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217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14" name="Content Placeholder 6"/>
          <p:cNvGraphicFramePr>
            <a:graphicFrameLocks noGrp="1"/>
          </p:cNvGraphicFramePr>
          <p:nvPr>
            <p:ph idx="1"/>
          </p:nvPr>
        </p:nvGraphicFramePr>
        <p:xfrm>
          <a:off x="1778000" y="1397000"/>
          <a:ext cx="8643938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4" imgW="8644877" imgH="4980864" progId="Excel.Chart.8">
                  <p:embed/>
                </p:oleObj>
              </mc:Choice>
              <mc:Fallback>
                <p:oleObj r:id="rId4" imgW="8644877" imgH="4980864" progId="Excel.Chart.8">
                  <p:embed/>
                  <p:pic>
                    <p:nvPicPr>
                      <p:cNvPr id="115714" name="Content Placeholder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1397000"/>
                        <a:ext cx="8643938" cy="497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5" name="TextBox 7"/>
          <p:cNvSpPr txBox="1">
            <a:spLocks noChangeArrowheads="1"/>
          </p:cNvSpPr>
          <p:nvPr/>
        </p:nvSpPr>
        <p:spPr bwMode="auto">
          <a:xfrm>
            <a:off x="1524000" y="1"/>
            <a:ext cx="8337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000" b="1">
                <a:solidFill>
                  <a:srgbClr val="E50076"/>
                </a:solidFill>
                <a:ea typeface="MS PGothic" panose="020B0600070205080204" pitchFamily="34" charset="-128"/>
              </a:rPr>
              <a:t>Заболеваемость пневмококковыми пневмониями (расчётные данные) в зависимости от количества сопутствующих заболеваний (США )</a:t>
            </a:r>
            <a:endParaRPr kumimoji="0" lang="en-US" altLang="ru-RU" sz="2000" b="1" baseline="30000">
              <a:solidFill>
                <a:srgbClr val="E50076"/>
              </a:solidFill>
              <a:ea typeface="MS PGothic" panose="020B060007020508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15411" y="5518353"/>
            <a:ext cx="8295390" cy="338554"/>
          </a:xfrm>
          <a:prstGeom prst="rect">
            <a:avLst/>
          </a:prstGeom>
          <a:solidFill>
            <a:srgbClr val="006E9B"/>
          </a:solidFill>
          <a:ln w="9525">
            <a:noFill/>
            <a:miter lim="800000"/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FFFFFF"/>
                </a:solidFill>
              </a:rPr>
              <a:t>Наличие </a:t>
            </a:r>
            <a:r>
              <a:rPr lang="en-US" sz="1600" b="1" dirty="0">
                <a:solidFill>
                  <a:srgbClr val="FFFFFF"/>
                </a:solidFill>
              </a:rPr>
              <a:t>2 </a:t>
            </a:r>
            <a:r>
              <a:rPr lang="ru-RU" sz="1600" b="1" dirty="0">
                <a:solidFill>
                  <a:srgbClr val="FFFFFF"/>
                </a:solidFill>
              </a:rPr>
              <a:t> и более факторов риска у </a:t>
            </a:r>
            <a:r>
              <a:rPr lang="en-US" sz="1600" b="1" dirty="0">
                <a:solidFill>
                  <a:srgbClr val="FFFFFF"/>
                </a:solidFill>
              </a:rPr>
              <a:t>9%</a:t>
            </a:r>
            <a:r>
              <a:rPr lang="en-US" sz="1600" b="1" dirty="0">
                <a:solidFill>
                  <a:srgbClr val="FFFFFF"/>
                </a:solidFill>
                <a:cs typeface="Arial"/>
              </a:rPr>
              <a:t>–</a:t>
            </a:r>
            <a:r>
              <a:rPr lang="en-US" sz="1600" b="1" dirty="0">
                <a:solidFill>
                  <a:srgbClr val="FFFFFF"/>
                </a:solidFill>
              </a:rPr>
              <a:t>32%</a:t>
            </a:r>
            <a:r>
              <a:rPr lang="ru-RU" sz="1600" b="1" dirty="0">
                <a:solidFill>
                  <a:srgbClr val="FFFFFF"/>
                </a:solidFill>
              </a:rPr>
              <a:t> в зависимости от возраста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115719" name="TextBox 13"/>
          <p:cNvSpPr txBox="1">
            <a:spLocks noChangeArrowheads="1"/>
          </p:cNvSpPr>
          <p:nvPr/>
        </p:nvSpPr>
        <p:spPr bwMode="auto">
          <a:xfrm>
            <a:off x="5029200" y="6477001"/>
            <a:ext cx="74056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900">
                <a:solidFill>
                  <a:srgbClr val="000000"/>
                </a:solidFill>
                <a:ea typeface="MS PGothic" panose="020B0600070205080204" pitchFamily="34" charset="-128"/>
              </a:rPr>
              <a:t>Pelton SI, et al. Presented at ISPPD 2014, Hyderabad, India. OP-390.</a:t>
            </a:r>
            <a:endParaRPr kumimoji="0" lang="fr-FR" altLang="ru-RU" sz="90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  <p:sp>
        <p:nvSpPr>
          <p:cNvPr id="115720" name="TextBox 8"/>
          <p:cNvSpPr txBox="1">
            <a:spLocks noChangeArrowheads="1"/>
          </p:cNvSpPr>
          <p:nvPr/>
        </p:nvSpPr>
        <p:spPr bwMode="auto">
          <a:xfrm>
            <a:off x="3124200" y="1371601"/>
            <a:ext cx="2667000" cy="1477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200"/>
              <a:t>Здоровые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200"/>
              <a:t>1 хр. заболевание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200"/>
              <a:t>2 хр. Заболевания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200"/>
              <a:t>3 хр. Заболевания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ru-RU" altLang="ru-RU" sz="1200"/>
              <a:t>Иммунокомпрометированные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1828801"/>
            <a:ext cx="400110" cy="2563713"/>
          </a:xfrm>
          <a:prstGeom prst="rect">
            <a:avLst/>
          </a:prstGeom>
          <a:solidFill>
            <a:schemeClr val="bg1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1400" dirty="0"/>
              <a:t>Заболеваемость  на 100 000 </a:t>
            </a:r>
          </a:p>
        </p:txBody>
      </p:sp>
    </p:spTree>
    <p:extLst>
      <p:ext uri="{BB962C8B-B14F-4D97-AF65-F5344CB8AC3E}">
        <p14:creationId xmlns:p14="http://schemas.microsoft.com/office/powerpoint/2010/main" val="29758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Прямоугольник 5"/>
          <p:cNvSpPr>
            <a:spLocks noChangeArrowheads="1"/>
          </p:cNvSpPr>
          <p:nvPr/>
        </p:nvSpPr>
        <p:spPr bwMode="auto">
          <a:xfrm>
            <a:off x="6477000" y="6486526"/>
            <a:ext cx="4679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ru-RU" sz="1400">
                <a:solidFill>
                  <a:srgbClr val="000000"/>
                </a:solidFill>
                <a:hlinkClick r:id="rId3"/>
              </a:rPr>
              <a:t>http://regulation.gov.ru/project/22676.html</a:t>
            </a:r>
            <a:endParaRPr kumimoji="0" lang="ru-RU" altLang="ru-RU" sz="1400">
              <a:solidFill>
                <a:srgbClr val="0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03389" y="1822451"/>
          <a:ext cx="8785226" cy="470217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8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3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86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4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4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Мероприятие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6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Ожидаемый результат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6B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Целевые показатели эффективности реализации мероприятия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C46B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767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Профилактика респираторных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инфекций путем иммунизации населения от гриппа и пневмококковой инфекции, в первую очередь в группах риска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Предупреждение развития заболеваний органов дыхания с тяжелыми нарушениями дыхательных функций снизит на 20 % случаев у детей до 5 лет и 44 % случаев у взрослых после 65 лет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Доля лиц иммунизированных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от гриппа из групп риска</a:t>
                      </a:r>
                      <a:r>
                        <a:rPr lang="ru-RU" sz="1800" b="1" dirty="0">
                          <a:effectLst/>
                        </a:rPr>
                        <a:t>, среди пациентов из групп риска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30%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7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Доля лиц иммунизированных от и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пневмококковой инфекции из групп риска</a:t>
                      </a:r>
                      <a:r>
                        <a:rPr lang="ru-RU" sz="1800" b="1" dirty="0">
                          <a:effectLst/>
                        </a:rPr>
                        <a:t>, среди пациентов из групп риска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10%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057" marR="680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11983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81"/>
          <a:stretch>
            <a:fillRect/>
          </a:stretch>
        </p:blipFill>
        <p:spPr bwMode="auto">
          <a:xfrm>
            <a:off x="1524000" y="1"/>
            <a:ext cx="2713038" cy="9318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9831" name="Заголовок 1"/>
          <p:cNvSpPr>
            <a:spLocks noGrp="1"/>
          </p:cNvSpPr>
          <p:nvPr>
            <p:ph type="title"/>
          </p:nvPr>
        </p:nvSpPr>
        <p:spPr>
          <a:xfrm>
            <a:off x="1536700" y="765176"/>
            <a:ext cx="9144000" cy="987425"/>
          </a:xfrm>
        </p:spPr>
        <p:txBody>
          <a:bodyPr/>
          <a:lstStyle/>
          <a:p>
            <a:r>
              <a:rPr lang="ru-RU" altLang="ru-RU" sz="2000" b="1">
                <a:solidFill>
                  <a:srgbClr val="C00000"/>
                </a:solidFill>
                <a:latin typeface="Arial" panose="020B0604020202020204" pitchFamily="34" charset="0"/>
              </a:rPr>
              <a:t>План мероприятий по сокращению смертности от болезней органов дыхания</a:t>
            </a:r>
            <a:endParaRPr lang="ru-RU" altLang="ru-RU" sz="1600" b="1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31950" y="0"/>
            <a:ext cx="8928100" cy="1295400"/>
          </a:xfrm>
          <a:solidFill>
            <a:schemeClr val="bg1"/>
          </a:solidFill>
        </p:spPr>
        <p:txBody>
          <a:bodyPr anchor="t"/>
          <a:lstStyle/>
          <a:p>
            <a:pPr eaLnBrk="1" hangingPunct="1"/>
            <a:r>
              <a:rPr lang="ru-RU" altLang="ru-RU" sz="2000" b="1">
                <a:solidFill>
                  <a:srgbClr val="C00000"/>
                </a:solidFill>
              </a:rPr>
              <a:t>Одновременная вакцинация против гриппа и пневмококковой инфекции приносит дополнительную пользу пожилым людям с хроническими болезнями органов дыхания</a:t>
            </a:r>
            <a:r>
              <a:rPr lang="ru-RU" altLang="ru-RU" sz="2000"/>
              <a:t> В этом когортном исследовании участвовало 1898 пожилых людей в Миннеаполисе (США), </a:t>
            </a:r>
            <a:endParaRPr lang="en-US" altLang="ru-RU" sz="2000" b="1">
              <a:solidFill>
                <a:srgbClr val="C00000"/>
              </a:solidFill>
            </a:endParaRPr>
          </a:p>
        </p:txBody>
      </p:sp>
      <p:grpSp>
        <p:nvGrpSpPr>
          <p:cNvPr id="126979" name="Group 56"/>
          <p:cNvGrpSpPr>
            <a:grpSpLocks noChangeAspect="1"/>
          </p:cNvGrpSpPr>
          <p:nvPr/>
        </p:nvGrpSpPr>
        <p:grpSpPr bwMode="auto">
          <a:xfrm>
            <a:off x="1847851" y="1373188"/>
            <a:ext cx="8424863" cy="5224462"/>
            <a:chOff x="2592" y="1006"/>
            <a:chExt cx="3072" cy="3011"/>
          </a:xfrm>
        </p:grpSpPr>
        <p:sp>
          <p:nvSpPr>
            <p:cNvPr id="126982" name="AutoShape 57"/>
            <p:cNvSpPr>
              <a:spLocks noChangeAspect="1" noChangeArrowheads="1" noTextEdit="1"/>
            </p:cNvSpPr>
            <p:nvPr/>
          </p:nvSpPr>
          <p:spPr bwMode="auto">
            <a:xfrm>
              <a:off x="2592" y="1006"/>
              <a:ext cx="3072" cy="3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83" name="Rectangle 58"/>
            <p:cNvSpPr>
              <a:spLocks noChangeArrowheads="1"/>
            </p:cNvSpPr>
            <p:nvPr/>
          </p:nvSpPr>
          <p:spPr bwMode="auto">
            <a:xfrm>
              <a:off x="2934" y="1097"/>
              <a:ext cx="2642" cy="2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4" name="Rectangle 59"/>
            <p:cNvSpPr>
              <a:spLocks noChangeArrowheads="1"/>
            </p:cNvSpPr>
            <p:nvPr/>
          </p:nvSpPr>
          <p:spPr bwMode="auto">
            <a:xfrm>
              <a:off x="2920" y="1057"/>
              <a:ext cx="2642" cy="2151"/>
            </a:xfrm>
            <a:prstGeom prst="rect">
              <a:avLst/>
            </a:prstGeom>
            <a:noFill/>
            <a:ln w="47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5" name="Rectangle 60"/>
            <p:cNvSpPr>
              <a:spLocks noChangeArrowheads="1"/>
            </p:cNvSpPr>
            <p:nvPr/>
          </p:nvSpPr>
          <p:spPr bwMode="auto">
            <a:xfrm>
              <a:off x="3153" y="2666"/>
              <a:ext cx="292" cy="582"/>
            </a:xfrm>
            <a:prstGeom prst="rect">
              <a:avLst/>
            </a:prstGeom>
            <a:solidFill>
              <a:srgbClr val="FF99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6" name="Rectangle 61"/>
            <p:cNvSpPr>
              <a:spLocks noChangeArrowheads="1"/>
            </p:cNvSpPr>
            <p:nvPr/>
          </p:nvSpPr>
          <p:spPr bwMode="auto">
            <a:xfrm>
              <a:off x="4474" y="2517"/>
              <a:ext cx="293" cy="726"/>
            </a:xfrm>
            <a:prstGeom prst="rect">
              <a:avLst/>
            </a:prstGeom>
            <a:solidFill>
              <a:srgbClr val="FF99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7" name="Rectangle 62"/>
            <p:cNvSpPr>
              <a:spLocks noChangeArrowheads="1"/>
            </p:cNvSpPr>
            <p:nvPr/>
          </p:nvSpPr>
          <p:spPr bwMode="auto">
            <a:xfrm>
              <a:off x="3445" y="2129"/>
              <a:ext cx="296" cy="1119"/>
            </a:xfrm>
            <a:prstGeom prst="rect">
              <a:avLst/>
            </a:prstGeom>
            <a:solidFill>
              <a:srgbClr val="99CC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8" name="Rectangle 63"/>
            <p:cNvSpPr>
              <a:spLocks noChangeArrowheads="1"/>
            </p:cNvSpPr>
            <p:nvPr/>
          </p:nvSpPr>
          <p:spPr bwMode="auto">
            <a:xfrm>
              <a:off x="4767" y="1743"/>
              <a:ext cx="295" cy="1500"/>
            </a:xfrm>
            <a:prstGeom prst="rect">
              <a:avLst/>
            </a:prstGeom>
            <a:solidFill>
              <a:srgbClr val="99CC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89" name="Rectangle 64"/>
            <p:cNvSpPr>
              <a:spLocks noChangeArrowheads="1"/>
            </p:cNvSpPr>
            <p:nvPr/>
          </p:nvSpPr>
          <p:spPr bwMode="auto">
            <a:xfrm>
              <a:off x="3741" y="1892"/>
              <a:ext cx="292" cy="1356"/>
            </a:xfrm>
            <a:prstGeom prst="rect">
              <a:avLst/>
            </a:prstGeom>
            <a:solidFill>
              <a:srgbClr val="CC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90" name="Rectangle 65"/>
            <p:cNvSpPr>
              <a:spLocks noChangeArrowheads="1"/>
            </p:cNvSpPr>
            <p:nvPr/>
          </p:nvSpPr>
          <p:spPr bwMode="auto">
            <a:xfrm>
              <a:off x="5062" y="1506"/>
              <a:ext cx="292" cy="1742"/>
            </a:xfrm>
            <a:prstGeom prst="rect">
              <a:avLst/>
            </a:prstGeom>
            <a:solidFill>
              <a:srgbClr val="CC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991" name="Line 66"/>
            <p:cNvSpPr>
              <a:spLocks noChangeShapeType="1"/>
            </p:cNvSpPr>
            <p:nvPr/>
          </p:nvSpPr>
          <p:spPr bwMode="auto">
            <a:xfrm>
              <a:off x="2934" y="1097"/>
              <a:ext cx="0" cy="215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2" name="Line 67"/>
            <p:cNvSpPr>
              <a:spLocks noChangeShapeType="1"/>
            </p:cNvSpPr>
            <p:nvPr/>
          </p:nvSpPr>
          <p:spPr bwMode="auto">
            <a:xfrm>
              <a:off x="2905" y="3248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3" name="Line 68"/>
            <p:cNvSpPr>
              <a:spLocks noChangeShapeType="1"/>
            </p:cNvSpPr>
            <p:nvPr/>
          </p:nvSpPr>
          <p:spPr bwMode="auto">
            <a:xfrm>
              <a:off x="2905" y="2818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4" name="Line 69"/>
            <p:cNvSpPr>
              <a:spLocks noChangeShapeType="1"/>
            </p:cNvSpPr>
            <p:nvPr/>
          </p:nvSpPr>
          <p:spPr bwMode="auto">
            <a:xfrm>
              <a:off x="2905" y="2389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5" name="Line 70"/>
            <p:cNvSpPr>
              <a:spLocks noChangeShapeType="1"/>
            </p:cNvSpPr>
            <p:nvPr/>
          </p:nvSpPr>
          <p:spPr bwMode="auto">
            <a:xfrm>
              <a:off x="2905" y="1956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6" name="Line 71"/>
            <p:cNvSpPr>
              <a:spLocks noChangeShapeType="1"/>
            </p:cNvSpPr>
            <p:nvPr/>
          </p:nvSpPr>
          <p:spPr bwMode="auto">
            <a:xfrm>
              <a:off x="2905" y="1526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7" name="Line 72"/>
            <p:cNvSpPr>
              <a:spLocks noChangeShapeType="1"/>
            </p:cNvSpPr>
            <p:nvPr/>
          </p:nvSpPr>
          <p:spPr bwMode="auto">
            <a:xfrm>
              <a:off x="2905" y="1097"/>
              <a:ext cx="29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8" name="Line 73"/>
            <p:cNvSpPr>
              <a:spLocks noChangeShapeType="1"/>
            </p:cNvSpPr>
            <p:nvPr/>
          </p:nvSpPr>
          <p:spPr bwMode="auto">
            <a:xfrm>
              <a:off x="2934" y="3248"/>
              <a:ext cx="2642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6999" name="Line 74"/>
            <p:cNvSpPr>
              <a:spLocks noChangeShapeType="1"/>
            </p:cNvSpPr>
            <p:nvPr/>
          </p:nvSpPr>
          <p:spPr bwMode="auto">
            <a:xfrm flipV="1">
              <a:off x="2934" y="3248"/>
              <a:ext cx="0" cy="2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000" name="Line 75"/>
            <p:cNvSpPr>
              <a:spLocks noChangeShapeType="1"/>
            </p:cNvSpPr>
            <p:nvPr/>
          </p:nvSpPr>
          <p:spPr bwMode="auto">
            <a:xfrm flipV="1">
              <a:off x="4255" y="3248"/>
              <a:ext cx="0" cy="2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001" name="Line 76"/>
            <p:cNvSpPr>
              <a:spLocks noChangeShapeType="1"/>
            </p:cNvSpPr>
            <p:nvPr/>
          </p:nvSpPr>
          <p:spPr bwMode="auto">
            <a:xfrm flipV="1">
              <a:off x="5576" y="3248"/>
              <a:ext cx="0" cy="2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7002" name="Rectangle 77"/>
            <p:cNvSpPr>
              <a:spLocks noChangeArrowheads="1"/>
            </p:cNvSpPr>
            <p:nvPr/>
          </p:nvSpPr>
          <p:spPr bwMode="auto">
            <a:xfrm>
              <a:off x="3191" y="2503"/>
              <a:ext cx="168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27%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3" name="Rectangle 78"/>
            <p:cNvSpPr>
              <a:spLocks noChangeArrowheads="1"/>
            </p:cNvSpPr>
            <p:nvPr/>
          </p:nvSpPr>
          <p:spPr bwMode="auto">
            <a:xfrm>
              <a:off x="4512" y="2354"/>
              <a:ext cx="168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34%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4" name="Rectangle 79"/>
            <p:cNvSpPr>
              <a:spLocks noChangeArrowheads="1"/>
            </p:cNvSpPr>
            <p:nvPr/>
          </p:nvSpPr>
          <p:spPr bwMode="auto">
            <a:xfrm>
              <a:off x="4805" y="1579"/>
              <a:ext cx="168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70%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5" name="Rectangle 80"/>
            <p:cNvSpPr>
              <a:spLocks noChangeArrowheads="1"/>
            </p:cNvSpPr>
            <p:nvPr/>
          </p:nvSpPr>
          <p:spPr bwMode="auto">
            <a:xfrm>
              <a:off x="3779" y="1728"/>
              <a:ext cx="224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63%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6" name="Rectangle 81"/>
            <p:cNvSpPr>
              <a:spLocks noChangeArrowheads="1"/>
            </p:cNvSpPr>
            <p:nvPr/>
          </p:nvSpPr>
          <p:spPr bwMode="auto">
            <a:xfrm>
              <a:off x="5100" y="1342"/>
              <a:ext cx="168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81%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7" name="Rectangle 82"/>
            <p:cNvSpPr>
              <a:spLocks noChangeArrowheads="1"/>
            </p:cNvSpPr>
            <p:nvPr/>
          </p:nvSpPr>
          <p:spPr bwMode="auto">
            <a:xfrm>
              <a:off x="3483" y="1965"/>
              <a:ext cx="168" cy="1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1800" b="1">
                  <a:solidFill>
                    <a:srgbClr val="000000"/>
                  </a:solidFill>
                  <a:latin typeface="Arial" panose="020B0604020202020204" pitchFamily="34" charset="0"/>
                </a:rPr>
                <a:t>52%</a:t>
              </a:r>
              <a:endParaRPr kumimoji="0" lang="en-US" altLang="ru-RU" sz="18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8" name="Rectangle 83"/>
            <p:cNvSpPr>
              <a:spLocks noChangeArrowheads="1"/>
            </p:cNvSpPr>
            <p:nvPr/>
          </p:nvSpPr>
          <p:spPr bwMode="auto">
            <a:xfrm>
              <a:off x="2726" y="3196"/>
              <a:ext cx="13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09" name="Rectangle 84"/>
            <p:cNvSpPr>
              <a:spLocks noChangeArrowheads="1"/>
            </p:cNvSpPr>
            <p:nvPr/>
          </p:nvSpPr>
          <p:spPr bwMode="auto">
            <a:xfrm>
              <a:off x="2674" y="2766"/>
              <a:ext cx="18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20%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0" name="Rectangle 85"/>
            <p:cNvSpPr>
              <a:spLocks noChangeArrowheads="1"/>
            </p:cNvSpPr>
            <p:nvPr/>
          </p:nvSpPr>
          <p:spPr bwMode="auto">
            <a:xfrm>
              <a:off x="2674" y="2336"/>
              <a:ext cx="18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40%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1" name="Rectangle 86"/>
            <p:cNvSpPr>
              <a:spLocks noChangeArrowheads="1"/>
            </p:cNvSpPr>
            <p:nvPr/>
          </p:nvSpPr>
          <p:spPr bwMode="auto">
            <a:xfrm>
              <a:off x="2674" y="1903"/>
              <a:ext cx="18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60%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2" name="Rectangle 87"/>
            <p:cNvSpPr>
              <a:spLocks noChangeArrowheads="1"/>
            </p:cNvSpPr>
            <p:nvPr/>
          </p:nvSpPr>
          <p:spPr bwMode="auto">
            <a:xfrm>
              <a:off x="2674" y="1474"/>
              <a:ext cx="18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80%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3" name="Rectangle 88"/>
            <p:cNvSpPr>
              <a:spLocks noChangeArrowheads="1"/>
            </p:cNvSpPr>
            <p:nvPr/>
          </p:nvSpPr>
          <p:spPr bwMode="auto">
            <a:xfrm>
              <a:off x="2621" y="1044"/>
              <a:ext cx="239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en-US" altLang="ru-RU" sz="2000">
                  <a:solidFill>
                    <a:srgbClr val="000000"/>
                  </a:solidFill>
                  <a:latin typeface="Arial" panose="020B0604020202020204" pitchFamily="34" charset="0"/>
                </a:rPr>
                <a:t>100%</a:t>
              </a:r>
              <a:endParaRPr kumimoji="0" lang="en-US" altLang="ru-RU" sz="20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4" name="Rectangle 89"/>
            <p:cNvSpPr>
              <a:spLocks noChangeArrowheads="1"/>
            </p:cNvSpPr>
            <p:nvPr/>
          </p:nvSpPr>
          <p:spPr bwMode="auto">
            <a:xfrm>
              <a:off x="3012" y="3277"/>
              <a:ext cx="1207" cy="5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Уменьшение риска</a:t>
              </a:r>
              <a:b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</a:br>
              <a: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госпитализаций в связи </a:t>
              </a:r>
              <a:b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</a:br>
              <a: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с пневмонией</a:t>
              </a:r>
              <a:endParaRPr kumimoji="0" lang="en-US" altLang="ru-RU" sz="1600" b="1">
                <a:solidFill>
                  <a:srgbClr val="1F60A9"/>
                </a:solidFill>
                <a:latin typeface="Arial" panose="020B0604020202020204" pitchFamily="34" charset="0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kumimoji="0" lang="en-US" altLang="ru-RU" sz="1200" b="1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5" name="Rectangle 90"/>
            <p:cNvSpPr>
              <a:spLocks noChangeArrowheads="1"/>
            </p:cNvSpPr>
            <p:nvPr/>
          </p:nvSpPr>
          <p:spPr bwMode="auto">
            <a:xfrm>
              <a:off x="3299" y="3447"/>
              <a:ext cx="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kumimoji="0" lang="en-US" altLang="ru-RU" sz="1800" b="1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6" name="Rectangle 91"/>
            <p:cNvSpPr>
              <a:spLocks noChangeArrowheads="1"/>
            </p:cNvSpPr>
            <p:nvPr/>
          </p:nvSpPr>
          <p:spPr bwMode="auto">
            <a:xfrm>
              <a:off x="4585" y="3301"/>
              <a:ext cx="753" cy="2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Уменьшение общей </a:t>
              </a:r>
              <a:b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</a:br>
              <a:r>
                <a:rPr kumimoji="0" lang="ru-RU" altLang="ru-RU" sz="1600" b="1">
                  <a:solidFill>
                    <a:srgbClr val="000000"/>
                  </a:solidFill>
                  <a:latin typeface="Arial" panose="020B0604020202020204" pitchFamily="34" charset="0"/>
                </a:rPr>
                <a:t>смертности</a:t>
              </a:r>
              <a:endParaRPr kumimoji="0" lang="en-US" altLang="ru-RU" sz="1600" b="1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7" name="Rectangle 93"/>
            <p:cNvSpPr>
              <a:spLocks noChangeArrowheads="1"/>
            </p:cNvSpPr>
            <p:nvPr/>
          </p:nvSpPr>
          <p:spPr bwMode="auto">
            <a:xfrm>
              <a:off x="2992" y="1158"/>
              <a:ext cx="1628" cy="581"/>
            </a:xfrm>
            <a:prstGeom prst="rect">
              <a:avLst/>
            </a:prstGeom>
            <a:solidFill>
              <a:schemeClr val="bg1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8" name="Rectangle 94"/>
            <p:cNvSpPr>
              <a:spLocks noChangeArrowheads="1"/>
            </p:cNvSpPr>
            <p:nvPr/>
          </p:nvSpPr>
          <p:spPr bwMode="auto">
            <a:xfrm>
              <a:off x="3042" y="1181"/>
              <a:ext cx="50" cy="50"/>
            </a:xfrm>
            <a:prstGeom prst="rect">
              <a:avLst/>
            </a:prstGeom>
            <a:solidFill>
              <a:srgbClr val="FF99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19" name="Rectangle 95"/>
            <p:cNvSpPr>
              <a:spLocks noChangeArrowheads="1"/>
            </p:cNvSpPr>
            <p:nvPr/>
          </p:nvSpPr>
          <p:spPr bwMode="auto">
            <a:xfrm>
              <a:off x="3115" y="1155"/>
              <a:ext cx="1236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ru-RU" altLang="ru-R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Только пневмококковая вакцина</a:t>
              </a:r>
              <a:endParaRPr kumimoji="0" lang="en-US" altLang="ru-RU" sz="14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20" name="Rectangle 96"/>
            <p:cNvSpPr>
              <a:spLocks noChangeArrowheads="1"/>
            </p:cNvSpPr>
            <p:nvPr/>
          </p:nvSpPr>
          <p:spPr bwMode="auto">
            <a:xfrm>
              <a:off x="3042" y="1298"/>
              <a:ext cx="50" cy="50"/>
            </a:xfrm>
            <a:prstGeom prst="rect">
              <a:avLst/>
            </a:prstGeom>
            <a:solidFill>
              <a:srgbClr val="99CC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21" name="Rectangle 97"/>
            <p:cNvSpPr>
              <a:spLocks noChangeArrowheads="1"/>
            </p:cNvSpPr>
            <p:nvPr/>
          </p:nvSpPr>
          <p:spPr bwMode="auto">
            <a:xfrm>
              <a:off x="3091" y="1278"/>
              <a:ext cx="1315" cy="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ru-RU" altLang="ru-R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Только вакцина против гриппа</a:t>
              </a:r>
              <a:endParaRPr kumimoji="0" lang="en-US" altLang="ru-RU" sz="14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22" name="Rectangle 98"/>
            <p:cNvSpPr>
              <a:spLocks noChangeArrowheads="1"/>
            </p:cNvSpPr>
            <p:nvPr/>
          </p:nvSpPr>
          <p:spPr bwMode="auto">
            <a:xfrm>
              <a:off x="3042" y="1415"/>
              <a:ext cx="50" cy="50"/>
            </a:xfrm>
            <a:prstGeom prst="rect">
              <a:avLst/>
            </a:prstGeom>
            <a:solidFill>
              <a:srgbClr val="CC99FF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kumimoji="0" lang="ru-RU" altLang="ru-RU" sz="16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023" name="Rectangle 99"/>
            <p:cNvSpPr>
              <a:spLocks noChangeArrowheads="1"/>
            </p:cNvSpPr>
            <p:nvPr/>
          </p:nvSpPr>
          <p:spPr bwMode="auto">
            <a:xfrm>
              <a:off x="3117" y="1444"/>
              <a:ext cx="165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0" lang="ru-RU" altLang="ru-R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Вакцины против гриппа и пневмококковой инфекции</a:t>
              </a:r>
              <a:endParaRPr kumimoji="0" lang="en-US" altLang="ru-RU" sz="1400">
                <a:solidFill>
                  <a:srgbClr val="1F60A9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84367" name="Text Box 100"/>
          <p:cNvSpPr txBox="1">
            <a:spLocks noChangeArrowheads="1"/>
          </p:cNvSpPr>
          <p:nvPr/>
        </p:nvSpPr>
        <p:spPr bwMode="auto">
          <a:xfrm>
            <a:off x="1524000" y="6092826"/>
            <a:ext cx="9144000" cy="461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i="1" dirty="0">
                <a:latin typeface="Calibri"/>
              </a:rPr>
              <a:t>Nichol KL. The additive benefits of influenza and pneumococcal vaccinations during influenza seasons among elderly persons with chronic lung disease. Arch Intern Med. 1999 Nov 8;159(20):2437-42</a:t>
            </a:r>
          </a:p>
        </p:txBody>
      </p:sp>
      <p:sp>
        <p:nvSpPr>
          <p:cNvPr id="126981" name="Text Box 106"/>
          <p:cNvSpPr txBox="1">
            <a:spLocks noChangeArrowheads="1"/>
          </p:cNvSpPr>
          <p:nvPr/>
        </p:nvSpPr>
        <p:spPr bwMode="auto">
          <a:xfrm>
            <a:off x="5888039" y="2781301"/>
            <a:ext cx="1576387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kumimoji="0" lang="ru-RU" altLang="ru-RU" sz="2000" b="1">
                <a:solidFill>
                  <a:srgbClr val="215968"/>
                </a:solidFill>
              </a:rPr>
              <a:t>Снижение (%)</a:t>
            </a:r>
            <a:endParaRPr kumimoji="0" lang="en-US" altLang="ru-RU" sz="2000" b="1">
              <a:solidFill>
                <a:srgbClr val="2159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9253538" cy="3769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</a:rPr>
              <a:t>Контингенты, подлежащие иммунизации против гриппа в РФ</a:t>
            </a:r>
          </a:p>
        </p:txBody>
      </p:sp>
      <p:sp>
        <p:nvSpPr>
          <p:cNvPr id="131075" name="Содержимое 2"/>
          <p:cNvSpPr>
            <a:spLocks noGrp="1"/>
          </p:cNvSpPr>
          <p:nvPr>
            <p:ph idx="1"/>
          </p:nvPr>
        </p:nvSpPr>
        <p:spPr>
          <a:xfrm>
            <a:off x="914400" y="701964"/>
            <a:ext cx="9645650" cy="5751225"/>
          </a:xfrm>
        </p:spPr>
        <p:txBody>
          <a:bodyPr>
            <a:normAutofit/>
          </a:bodyPr>
          <a:lstStyle/>
          <a:p>
            <a:pPr marL="273050" indent="-273050"/>
            <a:r>
              <a:rPr lang="ru-RU" altLang="ru-RU" sz="1700" dirty="0"/>
              <a:t>дети с 6-ти месяцев;</a:t>
            </a:r>
          </a:p>
          <a:p>
            <a:pPr marL="273050" indent="-273050"/>
            <a:endParaRPr lang="ru-RU" altLang="ru-RU" sz="700" dirty="0"/>
          </a:p>
          <a:p>
            <a:pPr marL="273050" indent="-273050"/>
            <a:r>
              <a:rPr lang="ru-RU" altLang="ru-RU" sz="1700" dirty="0"/>
              <a:t>учащиеся 1-11 классов;</a:t>
            </a:r>
          </a:p>
          <a:p>
            <a:pPr marL="273050" indent="-273050"/>
            <a:endParaRPr lang="ru-RU" altLang="ru-RU" sz="700" dirty="0"/>
          </a:p>
          <a:p>
            <a:pPr marL="273050" indent="-273050"/>
            <a:r>
              <a:rPr lang="ru-RU" altLang="ru-RU" sz="1700" dirty="0"/>
              <a:t>студенты высших профессиональных и средних профессиональных учебных заведений;</a:t>
            </a:r>
          </a:p>
          <a:p>
            <a:pPr marL="273050" indent="-273050"/>
            <a:endParaRPr lang="ru-RU" altLang="ru-RU" sz="700" dirty="0"/>
          </a:p>
          <a:p>
            <a:pPr marL="273050" indent="-273050"/>
            <a:r>
              <a:rPr lang="ru-RU" altLang="ru-RU" sz="1700" dirty="0"/>
              <a:t>взрослые, работающие по отдельным профессиям и должностям </a:t>
            </a:r>
          </a:p>
          <a:p>
            <a:pPr marL="273050" indent="-273050">
              <a:buNone/>
            </a:pPr>
            <a:r>
              <a:rPr lang="ru-RU" altLang="ru-RU" sz="1700" dirty="0"/>
              <a:t>(работники </a:t>
            </a:r>
            <a:r>
              <a:rPr lang="ru-RU" altLang="ru-RU" sz="1700" b="1" dirty="0"/>
              <a:t>медицинских </a:t>
            </a:r>
            <a:r>
              <a:rPr lang="ru-RU" altLang="ru-RU" sz="1700" dirty="0"/>
              <a:t>и образовательных учреждений, транспорта, коммунальной сферы и др.);</a:t>
            </a:r>
            <a:r>
              <a:rPr lang="ru-RU" altLang="ru-RU" sz="1800" dirty="0"/>
              <a:t> </a:t>
            </a:r>
          </a:p>
          <a:p>
            <a:pPr marL="273050" indent="-273050">
              <a:buNone/>
            </a:pPr>
            <a:r>
              <a:rPr lang="ru-RU" altLang="ru-RU" sz="1800" dirty="0"/>
              <a:t>   Согласно планам федерального правительства США, уровень вакцинации в среде медработников должен достигать </a:t>
            </a:r>
            <a:r>
              <a:rPr lang="ru-RU" altLang="ru-RU" sz="1800" b="1" dirty="0"/>
              <a:t>90%</a:t>
            </a:r>
            <a:r>
              <a:rPr lang="ru-RU" altLang="ru-RU" sz="1800" dirty="0"/>
              <a:t>. Вакцинация медработников от гриппа защищает пациентов (группы риска) и снижает общую заболеваемость населения. Рекомендовано включать это условие в трудовой договор с </a:t>
            </a:r>
            <a:r>
              <a:rPr lang="ru-RU" altLang="ru-RU" sz="1800" dirty="0" err="1"/>
              <a:t>мед.работником</a:t>
            </a:r>
            <a:endParaRPr lang="ru-RU" altLang="ru-RU" sz="1700" dirty="0"/>
          </a:p>
          <a:p>
            <a:pPr marL="273050" indent="-273050"/>
            <a:r>
              <a:rPr lang="ru-RU" altLang="ru-RU" sz="1700" dirty="0"/>
              <a:t>взрослые старше 60 лет.</a:t>
            </a:r>
          </a:p>
          <a:p>
            <a:pPr marL="273050" indent="-273050"/>
            <a:r>
              <a:rPr lang="ru-RU" altLang="ru-RU" sz="1700" b="1" dirty="0">
                <a:solidFill>
                  <a:srgbClr val="C00000"/>
                </a:solidFill>
              </a:rPr>
              <a:t>беременные женщины</a:t>
            </a:r>
            <a:r>
              <a:rPr lang="ru-RU" altLang="ru-RU" sz="1700" dirty="0">
                <a:solidFill>
                  <a:srgbClr val="C00000"/>
                </a:solidFill>
              </a:rPr>
              <a:t>;  </a:t>
            </a:r>
            <a:r>
              <a:rPr lang="ru-RU" altLang="ru-RU" sz="1700" b="1" i="1" dirty="0"/>
              <a:t>на сайте НАСКИ </a:t>
            </a:r>
            <a:r>
              <a:rPr lang="ru-RU" altLang="ru-RU" sz="1700" b="1" i="1" dirty="0" err="1"/>
              <a:t>кл.рекомендации</a:t>
            </a:r>
            <a:endParaRPr lang="ru-RU" altLang="ru-RU" sz="1700" b="1" i="1" dirty="0"/>
          </a:p>
          <a:p>
            <a:pPr marL="273050" indent="-273050"/>
            <a:r>
              <a:rPr lang="ru-RU" altLang="ru-RU" sz="1700" b="1" dirty="0">
                <a:solidFill>
                  <a:srgbClr val="C00000"/>
                </a:solidFill>
              </a:rPr>
              <a:t>лица, подлежащие призыву на военную службу; </a:t>
            </a:r>
          </a:p>
          <a:p>
            <a:pPr marL="273050" indent="-273050"/>
            <a:r>
              <a:rPr lang="ru-RU" altLang="ru-RU" sz="1700" b="1" dirty="0">
                <a:solidFill>
                  <a:srgbClr val="C00000"/>
                </a:solidFill>
              </a:rPr>
              <a:t>лица с хроническими заболеваниями, в том числе заболеваниями легких, сердечно-сосудистыми заболеваниями, метаболическими нарушениями и ожирением.</a:t>
            </a:r>
          </a:p>
          <a:p>
            <a:pPr marL="273050" indent="-273050">
              <a:buNone/>
            </a:pPr>
            <a:endParaRPr lang="ru-RU" altLang="ru-RU" sz="1700" b="1" i="1" dirty="0">
              <a:solidFill>
                <a:srgbClr val="C00000"/>
              </a:solidFill>
            </a:endParaRPr>
          </a:p>
          <a:p>
            <a:pPr marL="273050" indent="-273050"/>
            <a:endParaRPr lang="ru-RU" altLang="ru-RU" sz="1900" dirty="0"/>
          </a:p>
        </p:txBody>
      </p:sp>
      <p:sp>
        <p:nvSpPr>
          <p:cNvPr id="131076" name="Прямоугольник 4"/>
          <p:cNvSpPr>
            <a:spLocks noChangeArrowheads="1"/>
          </p:cNvSpPr>
          <p:nvPr/>
        </p:nvSpPr>
        <p:spPr bwMode="auto">
          <a:xfrm>
            <a:off x="2817091" y="5920510"/>
            <a:ext cx="774295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25488" indent="-725488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kumimoji="0" lang="ru-RU" altLang="ru-RU" sz="12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kumimoji="0" lang="ru-RU" altLang="ru-RU" sz="1200" b="1" dirty="0">
                <a:solidFill>
                  <a:srgbClr val="000000"/>
                </a:solidFill>
              </a:rPr>
              <a:t>Приказ Минздрава России от 21.03.2014 № 125н "Об утверждении национального календаря профилактических прививок и календаря профилактических прививок по эпидемическим показаниям"</a:t>
            </a:r>
            <a:r>
              <a:rPr kumimoji="0" lang="ru-RU" altLang="ru-RU" sz="1200" dirty="0">
                <a:solidFill>
                  <a:srgbClr val="000000"/>
                </a:solidFill>
              </a:rPr>
              <a:t/>
            </a:r>
            <a:br>
              <a:rPr kumimoji="0" lang="ru-RU" altLang="ru-RU" sz="1200" dirty="0">
                <a:solidFill>
                  <a:srgbClr val="000000"/>
                </a:solidFill>
              </a:rPr>
            </a:br>
            <a:endParaRPr kumimoji="0" lang="ru-RU" alt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399" y="365126"/>
            <a:ext cx="11425383" cy="927966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Охват вакцинацией против гриппа по группам риска в РФ в 2015 г.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3183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Заголовок 1"/>
          <p:cNvSpPr>
            <a:spLocks noGrp="1"/>
          </p:cNvSpPr>
          <p:nvPr>
            <p:ph type="title"/>
          </p:nvPr>
        </p:nvSpPr>
        <p:spPr>
          <a:xfrm>
            <a:off x="2063750" y="26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2000" b="1">
                <a:solidFill>
                  <a:srgbClr val="C00000"/>
                </a:solidFill>
              </a:rPr>
              <a:t>Почти 70% беременных не знает, что вакцинация против гриппа внесена в календарь прививок с 2014 г. Знает об этом лишь 14% опрошенных (Москва)</a:t>
            </a:r>
            <a:br>
              <a:rPr lang="ru-RU" altLang="ru-RU" sz="2000" b="1">
                <a:solidFill>
                  <a:srgbClr val="C00000"/>
                </a:solidFill>
              </a:rPr>
            </a:br>
            <a:endParaRPr lang="ru-RU" altLang="ru-RU" sz="2000" b="1">
              <a:solidFill>
                <a:srgbClr val="C00000"/>
              </a:solidFill>
            </a:endParaRPr>
          </a:p>
        </p:txBody>
      </p:sp>
      <p:pic>
        <p:nvPicPr>
          <p:cNvPr id="149507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32075" y="1600201"/>
            <a:ext cx="6927850" cy="4525963"/>
          </a:xfrm>
        </p:spPr>
      </p:pic>
    </p:spTree>
    <p:extLst>
      <p:ext uri="{BB962C8B-B14F-4D97-AF65-F5344CB8AC3E}">
        <p14:creationId xmlns:p14="http://schemas.microsoft.com/office/powerpoint/2010/main" val="103397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03388" y="209550"/>
            <a:ext cx="8856662" cy="1131888"/>
          </a:xfrm>
        </p:spPr>
        <p:txBody>
          <a:bodyPr/>
          <a:lstStyle/>
          <a:p>
            <a:r>
              <a:rPr lang="ru-RU" altLang="ru-RU" sz="2000" b="1">
                <a:solidFill>
                  <a:srgbClr val="C00000"/>
                </a:solidFill>
              </a:rPr>
              <a:t>Информированность о том что вакцина против гриппа беременных внесена в Национальный календарь профилактических прививок России </a:t>
            </a:r>
            <a:r>
              <a:rPr lang="ru-RU" altLang="ru-RU" sz="1400" b="1">
                <a:solidFill>
                  <a:srgbClr val="C00000"/>
                </a:solidFill>
              </a:rPr>
              <a:t>(</a:t>
            </a:r>
            <a:r>
              <a:rPr lang="ru-RU" altLang="ru-RU" sz="1400">
                <a:solidFill>
                  <a:srgbClr val="C00000"/>
                </a:solidFill>
                <a:latin typeface="Arial" panose="020B0604020202020204" pitchFamily="34" charset="0"/>
              </a:rPr>
              <a:t>В.В. Накарякова,</a:t>
            </a:r>
            <a:br>
              <a:rPr lang="ru-RU" altLang="ru-RU" sz="140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1400">
                <a:solidFill>
                  <a:srgbClr val="C00000"/>
                </a:solidFill>
                <a:latin typeface="Arial" panose="020B0604020202020204" pitchFamily="34" charset="0"/>
              </a:rPr>
              <a:t> А.А. Голубкова, С.С. Смирнова, 2016) Екатеринбург</a:t>
            </a:r>
            <a:br>
              <a:rPr lang="ru-RU" altLang="ru-RU" sz="1400">
                <a:solidFill>
                  <a:srgbClr val="C00000"/>
                </a:solidFill>
                <a:latin typeface="Arial" panose="020B0604020202020204" pitchFamily="34" charset="0"/>
              </a:rPr>
            </a:br>
            <a:endParaRPr lang="ru-RU" altLang="ru-RU" sz="2000" b="1">
              <a:solidFill>
                <a:srgbClr val="C00000"/>
              </a:solidFill>
            </a:endParaRPr>
          </a:p>
        </p:txBody>
      </p:sp>
      <p:graphicFrame>
        <p:nvGraphicFramePr>
          <p:cNvPr id="150531" name="Object 8"/>
          <p:cNvGraphicFramePr>
            <a:graphicFrameLocks noChangeAspect="1"/>
          </p:cNvGraphicFramePr>
          <p:nvPr/>
        </p:nvGraphicFramePr>
        <p:xfrm>
          <a:off x="5735638" y="2133600"/>
          <a:ext cx="4932362" cy="410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Диаграмма" r:id="rId3" imgW="4476902" imgH="3829202" progId="Excel.Chart.8">
                  <p:embed/>
                </p:oleObj>
              </mc:Choice>
              <mc:Fallback>
                <p:oleObj name="Диаграмма" r:id="rId3" imgW="4476902" imgH="3829202" progId="Excel.Chart.8">
                  <p:embed/>
                  <p:pic>
                    <p:nvPicPr>
                      <p:cNvPr id="15053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2133600"/>
                        <a:ext cx="4932362" cy="410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2" name="Object 9"/>
          <p:cNvGraphicFramePr>
            <a:graphicFrameLocks noChangeAspect="1"/>
          </p:cNvGraphicFramePr>
          <p:nvPr/>
        </p:nvGraphicFramePr>
        <p:xfrm>
          <a:off x="1524001" y="2152651"/>
          <a:ext cx="4246563" cy="419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Диаграмма" r:id="rId5" imgW="4419600" imgH="4372051" progId="Excel.Chart.8">
                  <p:embed/>
                </p:oleObj>
              </mc:Choice>
              <mc:Fallback>
                <p:oleObj name="Диаграмма" r:id="rId5" imgW="4419600" imgH="4372051" progId="Excel.Chart.8">
                  <p:embed/>
                  <p:pic>
                    <p:nvPicPr>
                      <p:cNvPr id="15053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152651"/>
                        <a:ext cx="4246563" cy="419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919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b="1">
                <a:solidFill>
                  <a:srgbClr val="C00000"/>
                </a:solidFill>
              </a:rPr>
              <a:t>74,3 % беременных не планируют вакцинироваться против гриппа. Планируют вакцинацию только 7% опрошенных</a:t>
            </a:r>
          </a:p>
        </p:txBody>
      </p:sp>
      <p:pic>
        <p:nvPicPr>
          <p:cNvPr id="151555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0" y="1417638"/>
            <a:ext cx="8362950" cy="5180012"/>
          </a:xfrm>
        </p:spPr>
      </p:pic>
    </p:spTree>
    <p:extLst>
      <p:ext uri="{BB962C8B-B14F-4D97-AF65-F5344CB8AC3E}">
        <p14:creationId xmlns:p14="http://schemas.microsoft.com/office/powerpoint/2010/main" val="174355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2209800" y="404813"/>
            <a:ext cx="7772400" cy="1287462"/>
          </a:xfrm>
        </p:spPr>
        <p:txBody>
          <a:bodyPr/>
          <a:lstStyle/>
          <a:p>
            <a:pPr algn="r"/>
            <a:r>
              <a:rPr lang="ru-RU" altLang="ru-RU" sz="2400" b="1">
                <a:solidFill>
                  <a:srgbClr val="C00000"/>
                </a:solidFill>
              </a:rPr>
              <a:t>Согласие на вакцинацию против гриппа во время беременности </a:t>
            </a:r>
            <a:r>
              <a:rPr lang="ru-RU" altLang="ru-RU" sz="1600" b="1" u="sng">
                <a:solidFill>
                  <a:srgbClr val="C00000"/>
                </a:solidFill>
              </a:rPr>
              <a:t>(</a:t>
            </a:r>
            <a:r>
              <a:rPr lang="ru-RU" altLang="ru-RU" sz="1600" u="sng">
                <a:solidFill>
                  <a:srgbClr val="C00000"/>
                </a:solidFill>
                <a:latin typeface="Arial" panose="020B0604020202020204" pitchFamily="34" charset="0"/>
              </a:rPr>
              <a:t>В.В. Накарякова,  А.А. Голубкова, С.С. Смирнова, 2016)</a:t>
            </a:r>
            <a:endParaRPr lang="ru-RU" altLang="ru-RU" sz="1600" b="1" u="sng">
              <a:solidFill>
                <a:srgbClr val="C00000"/>
              </a:solidFill>
            </a:endParaRPr>
          </a:p>
        </p:txBody>
      </p:sp>
      <p:graphicFrame>
        <p:nvGraphicFramePr>
          <p:cNvPr id="152579" name="Object 6"/>
          <p:cNvGraphicFramePr>
            <a:graphicFrameLocks noChangeAspect="1"/>
          </p:cNvGraphicFramePr>
          <p:nvPr/>
        </p:nvGraphicFramePr>
        <p:xfrm>
          <a:off x="1524001" y="2003425"/>
          <a:ext cx="4735513" cy="455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Диаграмма" r:id="rId3" imgW="3305251" imgH="3181502" progId="Excel.Chart.8">
                  <p:embed/>
                </p:oleObj>
              </mc:Choice>
              <mc:Fallback>
                <p:oleObj name="Диаграмма" r:id="rId3" imgW="3305251" imgH="3181502" progId="Excel.Chart.8">
                  <p:embed/>
                  <p:pic>
                    <p:nvPicPr>
                      <p:cNvPr id="1525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2003425"/>
                        <a:ext cx="4735513" cy="455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7"/>
          <p:cNvGraphicFramePr>
            <a:graphicFrameLocks noChangeAspect="1"/>
          </p:cNvGraphicFramePr>
          <p:nvPr/>
        </p:nvGraphicFramePr>
        <p:xfrm>
          <a:off x="6096001" y="2063750"/>
          <a:ext cx="4645025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Диаграмма" r:id="rId5" imgW="3448202" imgH="3467100" progId="Excel.Chart.8">
                  <p:embed/>
                </p:oleObj>
              </mc:Choice>
              <mc:Fallback>
                <p:oleObj name="Диаграмма" r:id="rId5" imgW="3448202" imgH="3467100" progId="Excel.Chart.8">
                  <p:embed/>
                  <p:pic>
                    <p:nvPicPr>
                      <p:cNvPr id="15258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2063750"/>
                        <a:ext cx="4645025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608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208213" y="0"/>
            <a:ext cx="7772400" cy="1143000"/>
          </a:xfrm>
        </p:spPr>
        <p:txBody>
          <a:bodyPr/>
          <a:lstStyle/>
          <a:p>
            <a:r>
              <a:rPr lang="ru-RU" altLang="ru-RU" sz="3200" b="1">
                <a:solidFill>
                  <a:srgbClr val="C00000"/>
                </a:solidFill>
              </a:rPr>
              <a:t>Причины отказа</a:t>
            </a:r>
          </a:p>
        </p:txBody>
      </p:sp>
      <p:graphicFrame>
        <p:nvGraphicFramePr>
          <p:cNvPr id="153603" name="Object 5"/>
          <p:cNvGraphicFramePr>
            <a:graphicFrameLocks noChangeAspect="1"/>
          </p:cNvGraphicFramePr>
          <p:nvPr/>
        </p:nvGraphicFramePr>
        <p:xfrm>
          <a:off x="1774825" y="1327150"/>
          <a:ext cx="8516938" cy="49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Диаграмма" r:id="rId3" imgW="4896002" imgH="2876702" progId="Excel.Chart.8">
                  <p:embed/>
                </p:oleObj>
              </mc:Choice>
              <mc:Fallback>
                <p:oleObj name="Диаграмма" r:id="rId3" imgW="4896002" imgH="2876702" progId="Excel.Chart.8">
                  <p:embed/>
                  <p:pic>
                    <p:nvPicPr>
                      <p:cNvPr id="1536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327150"/>
                        <a:ext cx="8516938" cy="492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3917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Заголовок 4"/>
          <p:cNvSpPr>
            <a:spLocks noGrp="1"/>
          </p:cNvSpPr>
          <p:nvPr>
            <p:ph type="title" idx="4294967295"/>
          </p:nvPr>
        </p:nvSpPr>
        <p:spPr>
          <a:xfrm>
            <a:off x="2208213" y="0"/>
            <a:ext cx="7772400" cy="1143000"/>
          </a:xfrm>
        </p:spPr>
        <p:txBody>
          <a:bodyPr/>
          <a:lstStyle/>
          <a:p>
            <a:r>
              <a:rPr lang="ru-RU" altLang="ru-RU" sz="3200" b="1">
                <a:solidFill>
                  <a:srgbClr val="C00000"/>
                </a:solidFill>
              </a:rPr>
              <a:t>Причины отказа</a:t>
            </a:r>
          </a:p>
        </p:txBody>
      </p:sp>
      <p:graphicFrame>
        <p:nvGraphicFramePr>
          <p:cNvPr id="154627" name="Object 4"/>
          <p:cNvGraphicFramePr>
            <a:graphicFrameLocks noChangeAspect="1"/>
          </p:cNvGraphicFramePr>
          <p:nvPr/>
        </p:nvGraphicFramePr>
        <p:xfrm>
          <a:off x="1524000" y="1651000"/>
          <a:ext cx="91440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Диаграмма" r:id="rId3" imgW="4676851" imgH="2705100" progId="Excel.Chart.8">
                  <p:embed/>
                </p:oleObj>
              </mc:Choice>
              <mc:Fallback>
                <p:oleObj name="Диаграмма" r:id="rId3" imgW="4676851" imgH="2705100" progId="Excel.Chart.8">
                  <p:embed/>
                  <p:pic>
                    <p:nvPicPr>
                      <p:cNvPr id="1546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51000"/>
                        <a:ext cx="91440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39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1562</Words>
  <Application>Microsoft Office PowerPoint</Application>
  <PresentationFormat>Широкоэкранный</PresentationFormat>
  <Paragraphs>145</Paragraphs>
  <Slides>14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MS PGothic</vt:lpstr>
      <vt:lpstr>Arial</vt:lpstr>
      <vt:lpstr>Calibri</vt:lpstr>
      <vt:lpstr>Calibri Light</vt:lpstr>
      <vt:lpstr>Times</vt:lpstr>
      <vt:lpstr>Times New Roman</vt:lpstr>
      <vt:lpstr>Wingdings</vt:lpstr>
      <vt:lpstr>ヒラギノ角ゴ Pro W3</vt:lpstr>
      <vt:lpstr>Тема Office</vt:lpstr>
      <vt:lpstr>Диаграмма</vt:lpstr>
      <vt:lpstr>Диаграмма Microsoft Excel</vt:lpstr>
      <vt:lpstr>Кого прививать в первую очередь? Последние рекомендации  ВОЗ по вакцинации против гриппа</vt:lpstr>
      <vt:lpstr>Контингенты, подлежащие иммунизации против гриппа в РФ</vt:lpstr>
      <vt:lpstr>Охват вакцинацией против гриппа по группам риска в РФ в 2015 г. </vt:lpstr>
      <vt:lpstr>Почти 70% беременных не знает, что вакцинация против гриппа внесена в календарь прививок с 2014 г. Знает об этом лишь 14% опрошенных (Москва) </vt:lpstr>
      <vt:lpstr>Информированность о том что вакцина против гриппа беременных внесена в Национальный календарь профилактических прививок России (В.В. Накарякова,  А.А. Голубкова, С.С. Смирнова, 2016) Екатеринбург </vt:lpstr>
      <vt:lpstr>74,3 % беременных не планируют вакцинироваться против гриппа. Планируют вакцинацию только 7% опрошенных</vt:lpstr>
      <vt:lpstr>Согласие на вакцинацию против гриппа во время беременности (В.В. Накарякова,  А.А. Голубкова, С.С. Смирнова, 2016)</vt:lpstr>
      <vt:lpstr>Причины отказа</vt:lpstr>
      <vt:lpstr>Причины отказа</vt:lpstr>
      <vt:lpstr>Повозрастные коэффициенты смертности населения от пневмонии  (на 100 тыс. нас. соответствующего возраста, 2012 г.)</vt:lpstr>
      <vt:lpstr>Презентация PowerPoint</vt:lpstr>
      <vt:lpstr>Презентация PowerPoint</vt:lpstr>
      <vt:lpstr>План мероприятий по сокращению смертности от болезней органов дыхания</vt:lpstr>
      <vt:lpstr>Одновременная вакцинация против гриппа и пневмококковой инфекции приносит дополнительную пользу пожилым людям с хроническими болезнями органов дыхания В этом когортном исследовании участвовало 1898 пожилых людей в Миннеаполисе (США),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Брико</dc:creator>
  <cp:lastModifiedBy>Светлана</cp:lastModifiedBy>
  <cp:revision>7</cp:revision>
  <dcterms:created xsi:type="dcterms:W3CDTF">2016-11-30T20:38:43Z</dcterms:created>
  <dcterms:modified xsi:type="dcterms:W3CDTF">2018-07-30T13:17:53Z</dcterms:modified>
</cp:coreProperties>
</file>